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258" r:id="rId3"/>
    <p:sldId id="259" r:id="rId4"/>
    <p:sldId id="260" r:id="rId5"/>
    <p:sldId id="261" r:id="rId6"/>
    <p:sldId id="262" r:id="rId7"/>
    <p:sldId id="272" r:id="rId8"/>
    <p:sldId id="268" r:id="rId9"/>
    <p:sldId id="263" r:id="rId10"/>
    <p:sldId id="264" r:id="rId11"/>
    <p:sldId id="267" r:id="rId12"/>
    <p:sldId id="269" r:id="rId13"/>
    <p:sldId id="270" r:id="rId14"/>
    <p:sldId id="26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CCA7"/>
    <a:srgbClr val="FCEFBA"/>
    <a:srgbClr val="6EC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9" autoAdjust="0"/>
    <p:restoredTop sz="94660" autoAdjust="0"/>
  </p:normalViewPr>
  <p:slideViewPr>
    <p:cSldViewPr snapToGrid="0">
      <p:cViewPr varScale="1">
        <p:scale>
          <a:sx n="92" d="100"/>
          <a:sy n="92" d="100"/>
        </p:scale>
        <p:origin x="84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05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1048706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07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56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48699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1C0B782F-4700-4156-A2DC-64DA7E251672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1048700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701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702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48703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1BE20BC-5A04-46F0-817B-83D12527B9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387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5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52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5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41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64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104864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82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6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10486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50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65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104865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401050" y="1905000"/>
            <a:ext cx="2552700" cy="30289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401050" y="1905000"/>
            <a:ext cx="2552700" cy="30289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7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67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104867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61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6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104866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87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688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68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104869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9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66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67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668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69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670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1048671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72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4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104864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104867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7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9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69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9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104869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9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55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656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5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104865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2F6A5BD4-F9ED-4ACB-9580-A6557E85D707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8" y="567"/>
            <a:ext cx="12190992" cy="68574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48582" name="矩形 26"/>
          <p:cNvSpPr/>
          <p:nvPr/>
        </p:nvSpPr>
        <p:spPr>
          <a:xfrm>
            <a:off x="0" y="0"/>
            <a:ext cx="12192000" cy="634019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9ACCA7"/>
                </a:solidFill>
                <a:latin typeface="Bookman Old Style" pitchFamily="18" charset="0"/>
                <a:ea typeface="Arial" panose="020B0604020202020204" pitchFamily="34" charset="0"/>
                <a:cs typeface="Times New Roman" pitchFamily="18" charset="0"/>
              </a:rPr>
              <a:t>A </a:t>
            </a:r>
          </a:p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rgbClr val="9ACCA7"/>
                </a:solidFill>
                <a:latin typeface="Bookman Old Style" pitchFamily="18" charset="0"/>
                <a:ea typeface="Arial" panose="020B0604020202020204" pitchFamily="34" charset="0"/>
                <a:cs typeface="Times New Roman" pitchFamily="18" charset="0"/>
              </a:rPr>
              <a:t>Presentation on</a:t>
            </a: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9ACCA7"/>
                </a:solidFill>
                <a:latin typeface="Bookman Old Style" pitchFamily="18" charset="0"/>
                <a:ea typeface="Arial" panose="020B0604020202020204" pitchFamily="34" charset="0"/>
                <a:cs typeface="Times New Roman" pitchFamily="18" charset="0"/>
              </a:rPr>
              <a:t>“SORTING VISUALIZER</a:t>
            </a:r>
            <a:endParaRPr lang="zh-CN" altLang="en-US" dirty="0"/>
          </a:p>
          <a:p>
            <a:pPr algn="ctr"/>
            <a:r>
              <a:rPr lang="en-US" altLang="zh-CN" sz="2800" b="1" dirty="0">
                <a:solidFill>
                  <a:srgbClr val="9ACCA7"/>
                </a:solidFill>
                <a:latin typeface="Bookman Old Style" pitchFamily="18" charset="0"/>
                <a:ea typeface="Arial" panose="020B0604020202020204" pitchFamily="34" charset="0"/>
                <a:cs typeface="Times New Roman" pitchFamily="18" charset="0"/>
              </a:rPr>
              <a:t> USING JAVASCRIPT”</a:t>
            </a:r>
            <a:endParaRPr lang="zh-CN" altLang="en-US" dirty="0"/>
          </a:p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rgbClr val="9ACCA7"/>
                </a:solidFill>
                <a:latin typeface="Bookman Old Style" pitchFamily="18" charset="0"/>
                <a:ea typeface="Arial" panose="020B0604020202020204" pitchFamily="34" charset="0"/>
                <a:cs typeface="Times New Roman" pitchFamily="18" charset="0"/>
              </a:rPr>
              <a:t>By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altLang="zh-CN" sz="2800" dirty="0">
                <a:solidFill>
                  <a:srgbClr val="9ACCA7"/>
                </a:solidFill>
                <a:latin typeface="Bookman Old Style" pitchFamily="18" charset="0"/>
                <a:ea typeface="Arial" panose="020B0604020202020204" pitchFamily="34" charset="0"/>
                <a:cs typeface="Times New Roman" pitchFamily="18" charset="0"/>
              </a:rPr>
              <a:t>Dr.S.V.Balshetwar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altLang="zh-CN" sz="2800" dirty="0">
                <a:solidFill>
                  <a:srgbClr val="9ACCA7"/>
                </a:solidFill>
                <a:latin typeface="Bookman Old Style" pitchFamily="18" charset="0"/>
                <a:ea typeface="Arial" panose="020B0604020202020204" pitchFamily="34" charset="0"/>
                <a:cs typeface="Times New Roman" pitchFamily="18" charset="0"/>
              </a:rPr>
              <a:t>Aishwarya Anand Kumbhar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altLang="zh-CN" sz="2800" dirty="0">
                <a:solidFill>
                  <a:srgbClr val="9ACCA7"/>
                </a:solidFill>
                <a:latin typeface="Bookman Old Style" pitchFamily="18" charset="0"/>
                <a:ea typeface="Arial" panose="020B0604020202020204" pitchFamily="34" charset="0"/>
                <a:cs typeface="Times New Roman" pitchFamily="18" charset="0"/>
              </a:rPr>
              <a:t>Rutuja Arjun Mane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altLang="zh-CN" sz="2800" dirty="0">
                <a:solidFill>
                  <a:srgbClr val="9ACCA7"/>
                </a:solidFill>
                <a:latin typeface="Bookman Old Style" pitchFamily="18" charset="0"/>
                <a:ea typeface="Arial" panose="020B0604020202020204" pitchFamily="34" charset="0"/>
                <a:cs typeface="Times New Roman" pitchFamily="18" charset="0"/>
              </a:rPr>
              <a:t>Aarti Madhukar Palande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altLang="zh-CN" sz="2800" dirty="0">
                <a:solidFill>
                  <a:srgbClr val="9ACCA7"/>
                </a:solidFill>
                <a:latin typeface="Bookman Old Style" pitchFamily="18" charset="0"/>
                <a:ea typeface="Arial" panose="020B0604020202020204" pitchFamily="34" charset="0"/>
                <a:cs typeface="Times New Roman" pitchFamily="18" charset="0"/>
              </a:rPr>
              <a:t>Muskan Hanif Shaikh</a:t>
            </a:r>
          </a:p>
          <a:p>
            <a:pPr marL="514350" indent="-514350" algn="ctr">
              <a:buFont typeface="+mj-lt"/>
              <a:buAutoNum type="arabicPeriod"/>
            </a:pPr>
            <a:endParaRPr lang="en-US" altLang="zh-CN" sz="2800" dirty="0">
              <a:solidFill>
                <a:srgbClr val="9ACCA7"/>
              </a:solidFill>
              <a:latin typeface="Bookman Old Style" pitchFamily="18" charset="0"/>
              <a:ea typeface="Arial" panose="020B0604020202020204" pitchFamily="34" charset="0"/>
              <a:cs typeface="Times New Roman" pitchFamily="18" charset="0"/>
            </a:endParaRPr>
          </a:p>
          <a:p>
            <a:pPr algn="ctr"/>
            <a:r>
              <a:rPr lang="en-US" altLang="zh-CN" sz="2400" b="1" dirty="0">
                <a:solidFill>
                  <a:srgbClr val="9ACCA7"/>
                </a:solidFill>
                <a:latin typeface="Bookman Old Style" pitchFamily="18" charset="0"/>
                <a:ea typeface="Arial" panose="020B0604020202020204" pitchFamily="34" charset="0"/>
                <a:cs typeface="Times New Roman" pitchFamily="18" charset="0"/>
              </a:rPr>
              <a:t>Name of College: YSPM’S Yashoda Technical Campus,Satara </a:t>
            </a:r>
          </a:p>
          <a:p>
            <a:pPr algn="ctr"/>
            <a:endParaRPr lang="zh-CN" altLang="en-US" sz="3200" b="1" dirty="0">
              <a:solidFill>
                <a:srgbClr val="9ACCA7"/>
              </a:solidFill>
              <a:latin typeface="Times New Roman" pitchFamily="18" charset="0"/>
              <a:ea typeface="Arial" panose="020B0604020202020204" pitchFamily="34" charset="0"/>
              <a:cs typeface="Times New Roman" pitchFamily="18" charset="0"/>
            </a:endParaRPr>
          </a:p>
        </p:txBody>
      </p:sp>
      <p:sp>
        <p:nvSpPr>
          <p:cNvPr id="1048583" name="矩形 28"/>
          <p:cNvSpPr/>
          <p:nvPr/>
        </p:nvSpPr>
        <p:spPr>
          <a:xfrm>
            <a:off x="3878570" y="6300807"/>
            <a:ext cx="4103365" cy="368006"/>
          </a:xfrm>
          <a:prstGeom prst="rect">
            <a:avLst/>
          </a:prstGeom>
          <a:solidFill>
            <a:srgbClr val="FCEFBA"/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185309"/>
            <a:ext cx="3235562" cy="550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8892" tIns="5713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Generated Bars: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7" name="image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79955"/>
            <a:ext cx="5575540" cy="289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121821"/>
            <a:ext cx="1847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118559" y="3907724"/>
            <a:ext cx="277511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846138" algn="l"/>
              </a:tabLst>
            </a:pP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846138" algn="l"/>
              </a:tabLst>
            </a:pPr>
            <a:r>
              <a:rPr lang="en-US" dirty="0">
                <a:latin typeface="Arial" pitchFamily="34" charset="0"/>
                <a:ea typeface="Times New Roman" pitchFamily="18" charset="0"/>
                <a:cs typeface="Arial" pitchFamily="34" charset="0"/>
              </a:rPr>
              <a:t>Fig 8.2.3 Generated Bars</a:t>
            </a:r>
            <a:endParaRPr lang="en-US" sz="1050" dirty="0"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46138" algn="l"/>
              </a:tabLst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image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2" y="906059"/>
            <a:ext cx="6272872" cy="297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52400" y="412720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48878" y="4063843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  <a:ea typeface="Times New Roman" pitchFamily="18" charset="0"/>
                <a:cs typeface="Arial" pitchFamily="34" charset="0"/>
              </a:rPr>
              <a:t>Fig 8.2.4 Comparison Between Elements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2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0" y="1061047"/>
            <a:ext cx="6070420" cy="2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image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887" y="1061047"/>
            <a:ext cx="5929282" cy="309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52400" y="-130342"/>
            <a:ext cx="4553222" cy="1022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284" tIns="98394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1400" b="1" dirty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Swapping Between Elements: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" y="293131"/>
            <a:ext cx="989797" cy="642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88720" tIns="5713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9042" y="4296757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  <a:ea typeface="Times New Roman" pitchFamily="18" charset="0"/>
                <a:cs typeface="Arial" pitchFamily="34" charset="0"/>
              </a:rPr>
              <a:t>Fig :Swapping Between Elements</a:t>
            </a:r>
            <a:endParaRPr lang="en-US" sz="105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36338" y="460474"/>
            <a:ext cx="2481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Previous Sort:</a:t>
            </a:r>
          </a:p>
        </p:txBody>
      </p:sp>
      <p:sp>
        <p:nvSpPr>
          <p:cNvPr id="8" name="Rectangle 7"/>
          <p:cNvSpPr/>
          <p:nvPr/>
        </p:nvSpPr>
        <p:spPr>
          <a:xfrm>
            <a:off x="5929223" y="3858176"/>
            <a:ext cx="6096000" cy="80791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br>
              <a:rPr lang="en-US" dirty="0"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lang="en-US" sz="1050" dirty="0">
              <a:latin typeface="Arial" pitchFamily="34" charset="0"/>
              <a:cs typeface="Arial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  <a:ea typeface="Times New Roman" pitchFamily="18" charset="0"/>
                <a:cs typeface="Arial" pitchFamily="34" charset="0"/>
              </a:rPr>
              <a:t>Fig : Previous Sort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29766"/>
      </p:ext>
    </p:extLst>
  </p:cSld>
  <p:clrMapOvr>
    <a:masterClrMapping/>
  </p:clrMapOvr>
  <p:transition spd="slow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image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8" y="1069148"/>
            <a:ext cx="5739644" cy="269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image2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922" y="1032672"/>
            <a:ext cx="6065928" cy="285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152400" y="314406"/>
            <a:ext cx="2702324" cy="550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10976" tIns="57132" rIns="355488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Insertion Sort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524953" y="3260047"/>
            <a:ext cx="143981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12788" algn="l"/>
              </a:tabLst>
            </a:pP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12788" algn="l"/>
              </a:tabLst>
            </a:pPr>
            <a:br>
              <a:rPr kumimoji="0" lang="en-US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712788" algn="l"/>
              </a:tabLst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12788" algn="l"/>
              </a:tabLst>
            </a:pP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12788" algn="l"/>
              </a:tabLst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Fig :Selection Sort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4050" y="3893452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712788" algn="l"/>
              </a:tabLst>
            </a:pPr>
            <a:br>
              <a:rPr lang="en-US" sz="1200" dirty="0"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712788" algn="l"/>
              </a:tabLst>
            </a:pPr>
            <a:r>
              <a:rPr lang="en-US" sz="1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Fig : Insertion Sort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712788" algn="l"/>
              </a:tabLst>
            </a:pPr>
            <a:br>
              <a:rPr lang="en-US" sz="1200" dirty="0"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712788" algn="l"/>
              </a:tabLst>
            </a:pPr>
            <a:r>
              <a:rPr lang="en-US" sz="12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	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712788" algn="l"/>
              </a:tabLst>
            </a:pP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19769" y="333403"/>
            <a:ext cx="18501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tabLst>
                <a:tab pos="712788" algn="l"/>
              </a:tabLst>
            </a:pP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914266583"/>
      </p:ext>
    </p:extLst>
  </p:cSld>
  <p:clrMapOvr>
    <a:masterClrMapping/>
  </p:clrMapOvr>
  <p:transition spd="slow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image2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7" y="1442916"/>
            <a:ext cx="5761457" cy="339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image2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841" y="1442916"/>
            <a:ext cx="6139092" cy="345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7563780" y="-307684"/>
            <a:ext cx="2046821" cy="2082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17400" tIns="850632" rIns="355488" bIns="418968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712788" algn="l"/>
              </a:tabLst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Quick Sort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12788" algn="l"/>
              </a:tabLst>
            </a:pP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12788" algn="l"/>
              </a:tabLst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716616" y="4895419"/>
            <a:ext cx="215956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34" charset="0"/>
                <a:ea typeface="Times New Roman" pitchFamily="18" charset="0"/>
                <a:cs typeface="Arial" pitchFamily="34" charset="0"/>
              </a:rPr>
              <a:t>Fig 8.6 Merge Sort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8860" y="152809"/>
            <a:ext cx="6096000" cy="8771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100" dirty="0"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lang="en-US" sz="800" dirty="0">
              <a:latin typeface="Arial" pitchFamily="34" charset="0"/>
              <a:cs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Merge Sort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46067" y="514933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  <a:ea typeface="Times New Roman" pitchFamily="18" charset="0"/>
                <a:cs typeface="Arial" pitchFamily="34" charset="0"/>
              </a:rPr>
              <a:t>Fig 8.5 Quick Sort</a:t>
            </a:r>
            <a:endParaRPr lang="en-US" sz="1600" dirty="0">
              <a:latin typeface="Arial" pitchFamily="34" charset="0"/>
              <a:ea typeface="Times New Roman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04682"/>
      </p:ext>
    </p:extLst>
  </p:cSld>
  <p:clrMapOvr>
    <a:masterClrMapping/>
  </p:clrMapOvr>
  <p:transition spd="slow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9"/>
          <p:cNvGrpSpPr/>
          <p:nvPr/>
        </p:nvGrpSpPr>
        <p:grpSpPr>
          <a:xfrm>
            <a:off x="3700800" y="1933211"/>
            <a:ext cx="1842979" cy="1222363"/>
            <a:chOff x="1511300" y="2090738"/>
            <a:chExt cx="1395413" cy="925513"/>
          </a:xfrm>
          <a:solidFill>
            <a:srgbClr val="9ACCA7"/>
          </a:solidFill>
        </p:grpSpPr>
        <p:grpSp>
          <p:nvGrpSpPr>
            <p:cNvPr id="54" name="组合 10"/>
            <p:cNvGrpSpPr/>
            <p:nvPr/>
          </p:nvGrpSpPr>
          <p:grpSpPr>
            <a:xfrm>
              <a:off x="1511300" y="2090738"/>
              <a:ext cx="1395413" cy="925513"/>
              <a:chOff x="1835150" y="2309813"/>
              <a:chExt cx="1395413" cy="925513"/>
            </a:xfrm>
            <a:grpFill/>
          </p:grpSpPr>
          <p:sp>
            <p:nvSpPr>
              <p:cNvPr id="1048627" name="天启设计模板 盗取必究"/>
              <p:cNvSpPr>
                <a:spLocks noEditPoints="1"/>
              </p:cNvSpPr>
              <p:nvPr/>
            </p:nvSpPr>
            <p:spPr bwMode="auto">
              <a:xfrm>
                <a:off x="2344738" y="2541588"/>
                <a:ext cx="885825" cy="676275"/>
              </a:xfrm>
              <a:custGeom>
                <a:avLst/>
                <a:gdLst>
                  <a:gd name="T0" fmla="*/ 103 w 108"/>
                  <a:gd name="T1" fmla="*/ 0 h 82"/>
                  <a:gd name="T2" fmla="*/ 5 w 108"/>
                  <a:gd name="T3" fmla="*/ 0 h 82"/>
                  <a:gd name="T4" fmla="*/ 0 w 108"/>
                  <a:gd name="T5" fmla="*/ 5 h 82"/>
                  <a:gd name="T6" fmla="*/ 0 w 108"/>
                  <a:gd name="T7" fmla="*/ 63 h 82"/>
                  <a:gd name="T8" fmla="*/ 5 w 108"/>
                  <a:gd name="T9" fmla="*/ 68 h 82"/>
                  <a:gd name="T10" fmla="*/ 36 w 108"/>
                  <a:gd name="T11" fmla="*/ 68 h 82"/>
                  <a:gd name="T12" fmla="*/ 36 w 108"/>
                  <a:gd name="T13" fmla="*/ 79 h 82"/>
                  <a:gd name="T14" fmla="*/ 25 w 108"/>
                  <a:gd name="T15" fmla="*/ 79 h 82"/>
                  <a:gd name="T16" fmla="*/ 24 w 108"/>
                  <a:gd name="T17" fmla="*/ 80 h 82"/>
                  <a:gd name="T18" fmla="*/ 25 w 108"/>
                  <a:gd name="T19" fmla="*/ 82 h 82"/>
                  <a:gd name="T20" fmla="*/ 84 w 108"/>
                  <a:gd name="T21" fmla="*/ 82 h 82"/>
                  <a:gd name="T22" fmla="*/ 85 w 108"/>
                  <a:gd name="T23" fmla="*/ 80 h 82"/>
                  <a:gd name="T24" fmla="*/ 84 w 108"/>
                  <a:gd name="T25" fmla="*/ 79 h 82"/>
                  <a:gd name="T26" fmla="*/ 72 w 108"/>
                  <a:gd name="T27" fmla="*/ 79 h 82"/>
                  <a:gd name="T28" fmla="*/ 72 w 108"/>
                  <a:gd name="T29" fmla="*/ 68 h 82"/>
                  <a:gd name="T30" fmla="*/ 103 w 108"/>
                  <a:gd name="T31" fmla="*/ 68 h 82"/>
                  <a:gd name="T32" fmla="*/ 108 w 108"/>
                  <a:gd name="T33" fmla="*/ 63 h 82"/>
                  <a:gd name="T34" fmla="*/ 108 w 108"/>
                  <a:gd name="T35" fmla="*/ 5 h 82"/>
                  <a:gd name="T36" fmla="*/ 103 w 108"/>
                  <a:gd name="T37" fmla="*/ 0 h 82"/>
                  <a:gd name="T38" fmla="*/ 89 w 108"/>
                  <a:gd name="T39" fmla="*/ 62 h 82"/>
                  <a:gd name="T40" fmla="*/ 88 w 108"/>
                  <a:gd name="T41" fmla="*/ 61 h 82"/>
                  <a:gd name="T42" fmla="*/ 89 w 108"/>
                  <a:gd name="T43" fmla="*/ 60 h 82"/>
                  <a:gd name="T44" fmla="*/ 90 w 108"/>
                  <a:gd name="T45" fmla="*/ 61 h 82"/>
                  <a:gd name="T46" fmla="*/ 89 w 108"/>
                  <a:gd name="T47" fmla="*/ 62 h 82"/>
                  <a:gd name="T48" fmla="*/ 103 w 108"/>
                  <a:gd name="T49" fmla="*/ 55 h 82"/>
                  <a:gd name="T50" fmla="*/ 6 w 108"/>
                  <a:gd name="T51" fmla="*/ 55 h 82"/>
                  <a:gd name="T52" fmla="*/ 6 w 108"/>
                  <a:gd name="T53" fmla="*/ 5 h 82"/>
                  <a:gd name="T54" fmla="*/ 103 w 108"/>
                  <a:gd name="T55" fmla="*/ 5 h 82"/>
                  <a:gd name="T56" fmla="*/ 103 w 108"/>
                  <a:gd name="T57" fmla="*/ 5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8" h="82">
                    <a:moveTo>
                      <a:pt x="10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3" y="68"/>
                      <a:pt x="5" y="68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79"/>
                      <a:pt x="36" y="79"/>
                      <a:pt x="36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4" y="79"/>
                      <a:pt x="24" y="79"/>
                      <a:pt x="24" y="80"/>
                    </a:cubicBezTo>
                    <a:cubicBezTo>
                      <a:pt x="24" y="81"/>
                      <a:pt x="24" y="82"/>
                      <a:pt x="25" y="82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84" y="82"/>
                      <a:pt x="85" y="81"/>
                      <a:pt x="85" y="80"/>
                    </a:cubicBezTo>
                    <a:cubicBezTo>
                      <a:pt x="85" y="79"/>
                      <a:pt x="84" y="79"/>
                      <a:pt x="84" y="79"/>
                    </a:cubicBezTo>
                    <a:cubicBezTo>
                      <a:pt x="72" y="79"/>
                      <a:pt x="72" y="79"/>
                      <a:pt x="72" y="79"/>
                    </a:cubicBezTo>
                    <a:cubicBezTo>
                      <a:pt x="72" y="68"/>
                      <a:pt x="72" y="68"/>
                      <a:pt x="72" y="68"/>
                    </a:cubicBezTo>
                    <a:cubicBezTo>
                      <a:pt x="103" y="68"/>
                      <a:pt x="103" y="68"/>
                      <a:pt x="103" y="68"/>
                    </a:cubicBezTo>
                    <a:cubicBezTo>
                      <a:pt x="106" y="68"/>
                      <a:pt x="108" y="65"/>
                      <a:pt x="108" y="63"/>
                    </a:cubicBezTo>
                    <a:cubicBezTo>
                      <a:pt x="108" y="5"/>
                      <a:pt x="108" y="5"/>
                      <a:pt x="108" y="5"/>
                    </a:cubicBezTo>
                    <a:cubicBezTo>
                      <a:pt x="108" y="2"/>
                      <a:pt x="106" y="0"/>
                      <a:pt x="103" y="0"/>
                    </a:cubicBezTo>
                    <a:close/>
                    <a:moveTo>
                      <a:pt x="89" y="62"/>
                    </a:moveTo>
                    <a:cubicBezTo>
                      <a:pt x="89" y="62"/>
                      <a:pt x="88" y="62"/>
                      <a:pt x="88" y="61"/>
                    </a:cubicBezTo>
                    <a:cubicBezTo>
                      <a:pt x="88" y="61"/>
                      <a:pt x="89" y="60"/>
                      <a:pt x="89" y="60"/>
                    </a:cubicBezTo>
                    <a:cubicBezTo>
                      <a:pt x="90" y="60"/>
                      <a:pt x="90" y="61"/>
                      <a:pt x="90" y="61"/>
                    </a:cubicBezTo>
                    <a:cubicBezTo>
                      <a:pt x="90" y="62"/>
                      <a:pt x="90" y="62"/>
                      <a:pt x="89" y="62"/>
                    </a:cubicBezTo>
                    <a:close/>
                    <a:moveTo>
                      <a:pt x="103" y="55"/>
                    </a:moveTo>
                    <a:cubicBezTo>
                      <a:pt x="6" y="55"/>
                      <a:pt x="6" y="55"/>
                      <a:pt x="6" y="5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03" y="5"/>
                      <a:pt x="103" y="5"/>
                      <a:pt x="103" y="5"/>
                    </a:cubicBezTo>
                    <a:lnTo>
                      <a:pt x="103" y="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48628" name="天启设计模板 盗取必究"/>
              <p:cNvSpPr>
                <a:spLocks noEditPoints="1"/>
              </p:cNvSpPr>
              <p:nvPr/>
            </p:nvSpPr>
            <p:spPr bwMode="auto">
              <a:xfrm>
                <a:off x="1835150" y="2979738"/>
                <a:ext cx="434975" cy="255588"/>
              </a:xfrm>
              <a:custGeom>
                <a:avLst/>
                <a:gdLst>
                  <a:gd name="T0" fmla="*/ 0 w 53"/>
                  <a:gd name="T1" fmla="*/ 21 h 31"/>
                  <a:gd name="T2" fmla="*/ 10 w 53"/>
                  <a:gd name="T3" fmla="*/ 31 h 31"/>
                  <a:gd name="T4" fmla="*/ 43 w 53"/>
                  <a:gd name="T5" fmla="*/ 31 h 31"/>
                  <a:gd name="T6" fmla="*/ 53 w 53"/>
                  <a:gd name="T7" fmla="*/ 21 h 31"/>
                  <a:gd name="T8" fmla="*/ 53 w 53"/>
                  <a:gd name="T9" fmla="*/ 0 h 31"/>
                  <a:gd name="T10" fmla="*/ 0 w 53"/>
                  <a:gd name="T11" fmla="*/ 0 h 31"/>
                  <a:gd name="T12" fmla="*/ 0 w 53"/>
                  <a:gd name="T13" fmla="*/ 21 h 31"/>
                  <a:gd name="T14" fmla="*/ 26 w 53"/>
                  <a:gd name="T15" fmla="*/ 14 h 31"/>
                  <a:gd name="T16" fmla="*/ 31 w 53"/>
                  <a:gd name="T17" fmla="*/ 18 h 31"/>
                  <a:gd name="T18" fmla="*/ 26 w 53"/>
                  <a:gd name="T19" fmla="*/ 22 h 31"/>
                  <a:gd name="T20" fmla="*/ 22 w 53"/>
                  <a:gd name="T21" fmla="*/ 18 h 31"/>
                  <a:gd name="T22" fmla="*/ 26 w 53"/>
                  <a:gd name="T23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31">
                    <a:moveTo>
                      <a:pt x="0" y="21"/>
                    </a:moveTo>
                    <a:cubicBezTo>
                      <a:pt x="0" y="27"/>
                      <a:pt x="4" y="31"/>
                      <a:pt x="10" y="31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49" y="31"/>
                      <a:pt x="53" y="27"/>
                      <a:pt x="53" y="21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1"/>
                    </a:lnTo>
                    <a:close/>
                    <a:moveTo>
                      <a:pt x="26" y="14"/>
                    </a:moveTo>
                    <a:cubicBezTo>
                      <a:pt x="29" y="14"/>
                      <a:pt x="31" y="16"/>
                      <a:pt x="31" y="18"/>
                    </a:cubicBezTo>
                    <a:cubicBezTo>
                      <a:pt x="31" y="21"/>
                      <a:pt x="29" y="22"/>
                      <a:pt x="26" y="22"/>
                    </a:cubicBezTo>
                    <a:cubicBezTo>
                      <a:pt x="24" y="22"/>
                      <a:pt x="22" y="21"/>
                      <a:pt x="22" y="18"/>
                    </a:cubicBezTo>
                    <a:cubicBezTo>
                      <a:pt x="22" y="16"/>
                      <a:pt x="24" y="14"/>
                      <a:pt x="26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48629" name="天启设计模板 盗取必究"/>
              <p:cNvSpPr>
                <a:spLocks noEditPoints="1"/>
              </p:cNvSpPr>
              <p:nvPr/>
            </p:nvSpPr>
            <p:spPr bwMode="auto">
              <a:xfrm>
                <a:off x="1835150" y="2309813"/>
                <a:ext cx="434975" cy="644525"/>
              </a:xfrm>
              <a:custGeom>
                <a:avLst/>
                <a:gdLst>
                  <a:gd name="T0" fmla="*/ 43 w 53"/>
                  <a:gd name="T1" fmla="*/ 0 h 78"/>
                  <a:gd name="T2" fmla="*/ 10 w 53"/>
                  <a:gd name="T3" fmla="*/ 0 h 78"/>
                  <a:gd name="T4" fmla="*/ 0 w 53"/>
                  <a:gd name="T5" fmla="*/ 9 h 78"/>
                  <a:gd name="T6" fmla="*/ 0 w 53"/>
                  <a:gd name="T7" fmla="*/ 78 h 78"/>
                  <a:gd name="T8" fmla="*/ 53 w 53"/>
                  <a:gd name="T9" fmla="*/ 78 h 78"/>
                  <a:gd name="T10" fmla="*/ 53 w 53"/>
                  <a:gd name="T11" fmla="*/ 9 h 78"/>
                  <a:gd name="T12" fmla="*/ 43 w 53"/>
                  <a:gd name="T13" fmla="*/ 0 h 78"/>
                  <a:gd name="T14" fmla="*/ 45 w 53"/>
                  <a:gd name="T15" fmla="*/ 33 h 78"/>
                  <a:gd name="T16" fmla="*/ 7 w 53"/>
                  <a:gd name="T17" fmla="*/ 33 h 78"/>
                  <a:gd name="T18" fmla="*/ 7 w 53"/>
                  <a:gd name="T19" fmla="*/ 24 h 78"/>
                  <a:gd name="T20" fmla="*/ 45 w 53"/>
                  <a:gd name="T21" fmla="*/ 24 h 78"/>
                  <a:gd name="T22" fmla="*/ 45 w 53"/>
                  <a:gd name="T23" fmla="*/ 33 h 78"/>
                  <a:gd name="T24" fmla="*/ 45 w 53"/>
                  <a:gd name="T25" fmla="*/ 16 h 78"/>
                  <a:gd name="T26" fmla="*/ 7 w 53"/>
                  <a:gd name="T27" fmla="*/ 16 h 78"/>
                  <a:gd name="T28" fmla="*/ 7 w 53"/>
                  <a:gd name="T29" fmla="*/ 8 h 78"/>
                  <a:gd name="T30" fmla="*/ 45 w 53"/>
                  <a:gd name="T31" fmla="*/ 8 h 78"/>
                  <a:gd name="T32" fmla="*/ 45 w 53"/>
                  <a:gd name="T33" fmla="*/ 1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" h="78">
                    <a:moveTo>
                      <a:pt x="43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3" y="4"/>
                      <a:pt x="49" y="0"/>
                      <a:pt x="43" y="0"/>
                    </a:cubicBezTo>
                    <a:close/>
                    <a:moveTo>
                      <a:pt x="45" y="33"/>
                    </a:moveTo>
                    <a:cubicBezTo>
                      <a:pt x="7" y="33"/>
                      <a:pt x="7" y="33"/>
                      <a:pt x="7" y="3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45" y="24"/>
                      <a:pt x="45" y="24"/>
                      <a:pt x="45" y="24"/>
                    </a:cubicBezTo>
                    <a:lnTo>
                      <a:pt x="45" y="33"/>
                    </a:lnTo>
                    <a:close/>
                    <a:moveTo>
                      <a:pt x="45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45" y="8"/>
                      <a:pt x="45" y="8"/>
                      <a:pt x="45" y="8"/>
                    </a:cubicBezTo>
                    <a:lnTo>
                      <a:pt x="45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1048630" name="天启设计模板 盗取必究"/>
            <p:cNvSpPr>
              <a:spLocks noEditPoints="1"/>
            </p:cNvSpPr>
            <p:nvPr/>
          </p:nvSpPr>
          <p:spPr bwMode="auto">
            <a:xfrm>
              <a:off x="2234804" y="2413313"/>
              <a:ext cx="444068" cy="319224"/>
            </a:xfrm>
            <a:custGeom>
              <a:avLst/>
              <a:gdLst>
                <a:gd name="T0" fmla="*/ 111 w 139"/>
                <a:gd name="T1" fmla="*/ 37 h 100"/>
                <a:gd name="T2" fmla="*/ 102 w 139"/>
                <a:gd name="T3" fmla="*/ 46 h 100"/>
                <a:gd name="T4" fmla="*/ 105 w 139"/>
                <a:gd name="T5" fmla="*/ 54 h 100"/>
                <a:gd name="T6" fmla="*/ 88 w 139"/>
                <a:gd name="T7" fmla="*/ 81 h 100"/>
                <a:gd name="T8" fmla="*/ 90 w 139"/>
                <a:gd name="T9" fmla="*/ 82 h 100"/>
                <a:gd name="T10" fmla="*/ 101 w 139"/>
                <a:gd name="T11" fmla="*/ 72 h 100"/>
                <a:gd name="T12" fmla="*/ 96 w 139"/>
                <a:gd name="T13" fmla="*/ 100 h 100"/>
                <a:gd name="T14" fmla="*/ 105 w 139"/>
                <a:gd name="T15" fmla="*/ 100 h 100"/>
                <a:gd name="T16" fmla="*/ 111 w 139"/>
                <a:gd name="T17" fmla="*/ 88 h 100"/>
                <a:gd name="T18" fmla="*/ 118 w 139"/>
                <a:gd name="T19" fmla="*/ 100 h 100"/>
                <a:gd name="T20" fmla="*/ 127 w 139"/>
                <a:gd name="T21" fmla="*/ 100 h 100"/>
                <a:gd name="T22" fmla="*/ 122 w 139"/>
                <a:gd name="T23" fmla="*/ 72 h 100"/>
                <a:gd name="T24" fmla="*/ 133 w 139"/>
                <a:gd name="T25" fmla="*/ 82 h 100"/>
                <a:gd name="T26" fmla="*/ 135 w 139"/>
                <a:gd name="T27" fmla="*/ 81 h 100"/>
                <a:gd name="T28" fmla="*/ 118 w 139"/>
                <a:gd name="T29" fmla="*/ 54 h 100"/>
                <a:gd name="T30" fmla="*/ 121 w 139"/>
                <a:gd name="T31" fmla="*/ 46 h 100"/>
                <a:gd name="T32" fmla="*/ 111 w 139"/>
                <a:gd name="T33" fmla="*/ 37 h 100"/>
                <a:gd name="T34" fmla="*/ 43 w 139"/>
                <a:gd name="T35" fmla="*/ 0 h 100"/>
                <a:gd name="T36" fmla="*/ 27 w 139"/>
                <a:gd name="T37" fmla="*/ 15 h 100"/>
                <a:gd name="T38" fmla="*/ 33 w 139"/>
                <a:gd name="T39" fmla="*/ 27 h 100"/>
                <a:gd name="T40" fmla="*/ 5 w 139"/>
                <a:gd name="T41" fmla="*/ 70 h 100"/>
                <a:gd name="T42" fmla="*/ 9 w 139"/>
                <a:gd name="T43" fmla="*/ 71 h 100"/>
                <a:gd name="T44" fmla="*/ 26 w 139"/>
                <a:gd name="T45" fmla="*/ 56 h 100"/>
                <a:gd name="T46" fmla="*/ 18 w 139"/>
                <a:gd name="T47" fmla="*/ 100 h 100"/>
                <a:gd name="T48" fmla="*/ 32 w 139"/>
                <a:gd name="T49" fmla="*/ 100 h 100"/>
                <a:gd name="T50" fmla="*/ 43 w 139"/>
                <a:gd name="T51" fmla="*/ 82 h 100"/>
                <a:gd name="T52" fmla="*/ 53 w 139"/>
                <a:gd name="T53" fmla="*/ 100 h 100"/>
                <a:gd name="T54" fmla="*/ 68 w 139"/>
                <a:gd name="T55" fmla="*/ 100 h 100"/>
                <a:gd name="T56" fmla="*/ 60 w 139"/>
                <a:gd name="T57" fmla="*/ 56 h 100"/>
                <a:gd name="T58" fmla="*/ 77 w 139"/>
                <a:gd name="T59" fmla="*/ 71 h 100"/>
                <a:gd name="T60" fmla="*/ 80 w 139"/>
                <a:gd name="T61" fmla="*/ 70 h 100"/>
                <a:gd name="T62" fmla="*/ 53 w 139"/>
                <a:gd name="T63" fmla="*/ 27 h 100"/>
                <a:gd name="T64" fmla="*/ 58 w 139"/>
                <a:gd name="T65" fmla="*/ 15 h 100"/>
                <a:gd name="T66" fmla="*/ 43 w 139"/>
                <a:gd name="T6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" h="100">
                  <a:moveTo>
                    <a:pt x="111" y="37"/>
                  </a:moveTo>
                  <a:cubicBezTo>
                    <a:pt x="106" y="37"/>
                    <a:pt x="102" y="41"/>
                    <a:pt x="102" y="46"/>
                  </a:cubicBezTo>
                  <a:cubicBezTo>
                    <a:pt x="102" y="49"/>
                    <a:pt x="103" y="52"/>
                    <a:pt x="105" y="54"/>
                  </a:cubicBezTo>
                  <a:cubicBezTo>
                    <a:pt x="95" y="57"/>
                    <a:pt x="84" y="78"/>
                    <a:pt x="88" y="81"/>
                  </a:cubicBezTo>
                  <a:cubicBezTo>
                    <a:pt x="88" y="82"/>
                    <a:pt x="89" y="82"/>
                    <a:pt x="90" y="82"/>
                  </a:cubicBezTo>
                  <a:cubicBezTo>
                    <a:pt x="93" y="82"/>
                    <a:pt x="97" y="77"/>
                    <a:pt x="101" y="72"/>
                  </a:cubicBezTo>
                  <a:cubicBezTo>
                    <a:pt x="98" y="81"/>
                    <a:pt x="97" y="91"/>
                    <a:pt x="96" y="100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5" y="95"/>
                    <a:pt x="108" y="88"/>
                    <a:pt x="111" y="88"/>
                  </a:cubicBezTo>
                  <a:cubicBezTo>
                    <a:pt x="115" y="88"/>
                    <a:pt x="118" y="95"/>
                    <a:pt x="118" y="100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6" y="91"/>
                    <a:pt x="124" y="81"/>
                    <a:pt x="122" y="72"/>
                  </a:cubicBezTo>
                  <a:cubicBezTo>
                    <a:pt x="125" y="77"/>
                    <a:pt x="130" y="82"/>
                    <a:pt x="133" y="82"/>
                  </a:cubicBezTo>
                  <a:cubicBezTo>
                    <a:pt x="134" y="82"/>
                    <a:pt x="134" y="82"/>
                    <a:pt x="135" y="81"/>
                  </a:cubicBezTo>
                  <a:cubicBezTo>
                    <a:pt x="139" y="78"/>
                    <a:pt x="128" y="57"/>
                    <a:pt x="118" y="54"/>
                  </a:cubicBezTo>
                  <a:cubicBezTo>
                    <a:pt x="120" y="52"/>
                    <a:pt x="121" y="49"/>
                    <a:pt x="121" y="46"/>
                  </a:cubicBezTo>
                  <a:cubicBezTo>
                    <a:pt x="121" y="41"/>
                    <a:pt x="117" y="37"/>
                    <a:pt x="111" y="37"/>
                  </a:cubicBezTo>
                  <a:moveTo>
                    <a:pt x="43" y="0"/>
                  </a:moveTo>
                  <a:cubicBezTo>
                    <a:pt x="34" y="0"/>
                    <a:pt x="27" y="7"/>
                    <a:pt x="27" y="15"/>
                  </a:cubicBezTo>
                  <a:cubicBezTo>
                    <a:pt x="27" y="20"/>
                    <a:pt x="30" y="24"/>
                    <a:pt x="33" y="27"/>
                  </a:cubicBezTo>
                  <a:cubicBezTo>
                    <a:pt x="17" y="33"/>
                    <a:pt x="0" y="64"/>
                    <a:pt x="5" y="70"/>
                  </a:cubicBezTo>
                  <a:cubicBezTo>
                    <a:pt x="6" y="71"/>
                    <a:pt x="7" y="71"/>
                    <a:pt x="9" y="71"/>
                  </a:cubicBezTo>
                  <a:cubicBezTo>
                    <a:pt x="14" y="71"/>
                    <a:pt x="21" y="63"/>
                    <a:pt x="26" y="56"/>
                  </a:cubicBezTo>
                  <a:cubicBezTo>
                    <a:pt x="22" y="70"/>
                    <a:pt x="19" y="86"/>
                    <a:pt x="18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2" y="92"/>
                    <a:pt x="37" y="82"/>
                    <a:pt x="43" y="82"/>
                  </a:cubicBezTo>
                  <a:cubicBezTo>
                    <a:pt x="48" y="82"/>
                    <a:pt x="53" y="92"/>
                    <a:pt x="5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6" y="86"/>
                    <a:pt x="63" y="70"/>
                    <a:pt x="60" y="56"/>
                  </a:cubicBezTo>
                  <a:cubicBezTo>
                    <a:pt x="65" y="63"/>
                    <a:pt x="72" y="71"/>
                    <a:pt x="77" y="71"/>
                  </a:cubicBezTo>
                  <a:cubicBezTo>
                    <a:pt x="78" y="71"/>
                    <a:pt x="79" y="71"/>
                    <a:pt x="80" y="70"/>
                  </a:cubicBezTo>
                  <a:cubicBezTo>
                    <a:pt x="86" y="64"/>
                    <a:pt x="68" y="33"/>
                    <a:pt x="53" y="27"/>
                  </a:cubicBezTo>
                  <a:cubicBezTo>
                    <a:pt x="56" y="24"/>
                    <a:pt x="58" y="20"/>
                    <a:pt x="58" y="15"/>
                  </a:cubicBezTo>
                  <a:cubicBezTo>
                    <a:pt x="58" y="7"/>
                    <a:pt x="51" y="0"/>
                    <a:pt x="4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55" name="组合 15"/>
          <p:cNvGrpSpPr/>
          <p:nvPr/>
        </p:nvGrpSpPr>
        <p:grpSpPr>
          <a:xfrm>
            <a:off x="7084989" y="2092562"/>
            <a:ext cx="1783531" cy="1048335"/>
            <a:chOff x="3876955" y="2211391"/>
            <a:chExt cx="1350402" cy="793748"/>
          </a:xfrm>
          <a:solidFill>
            <a:srgbClr val="9ACCA7"/>
          </a:solidFill>
        </p:grpSpPr>
        <p:grpSp>
          <p:nvGrpSpPr>
            <p:cNvPr id="56" name="组合 16"/>
            <p:cNvGrpSpPr/>
            <p:nvPr/>
          </p:nvGrpSpPr>
          <p:grpSpPr>
            <a:xfrm>
              <a:off x="3876955" y="2211391"/>
              <a:ext cx="1350402" cy="793748"/>
              <a:chOff x="3994150" y="2484438"/>
              <a:chExt cx="1247775" cy="733425"/>
            </a:xfrm>
            <a:grpFill/>
          </p:grpSpPr>
          <p:sp>
            <p:nvSpPr>
              <p:cNvPr id="1048631" name="天启设计模板 盗取必究"/>
              <p:cNvSpPr/>
              <p:nvPr/>
            </p:nvSpPr>
            <p:spPr bwMode="auto">
              <a:xfrm>
                <a:off x="3994150" y="3144838"/>
                <a:ext cx="1247775" cy="73025"/>
              </a:xfrm>
              <a:custGeom>
                <a:avLst/>
                <a:gdLst>
                  <a:gd name="T0" fmla="*/ 152 w 152"/>
                  <a:gd name="T1" fmla="*/ 7 h 9"/>
                  <a:gd name="T2" fmla="*/ 150 w 152"/>
                  <a:gd name="T3" fmla="*/ 9 h 9"/>
                  <a:gd name="T4" fmla="*/ 2 w 152"/>
                  <a:gd name="T5" fmla="*/ 9 h 9"/>
                  <a:gd name="T6" fmla="*/ 0 w 152"/>
                  <a:gd name="T7" fmla="*/ 7 h 9"/>
                  <a:gd name="T8" fmla="*/ 0 w 152"/>
                  <a:gd name="T9" fmla="*/ 2 h 9"/>
                  <a:gd name="T10" fmla="*/ 2 w 152"/>
                  <a:gd name="T11" fmla="*/ 0 h 9"/>
                  <a:gd name="T12" fmla="*/ 150 w 152"/>
                  <a:gd name="T13" fmla="*/ 0 h 9"/>
                  <a:gd name="T14" fmla="*/ 152 w 152"/>
                  <a:gd name="T15" fmla="*/ 2 h 9"/>
                  <a:gd name="T16" fmla="*/ 152 w 152"/>
                  <a:gd name="T1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9">
                    <a:moveTo>
                      <a:pt x="152" y="7"/>
                    </a:moveTo>
                    <a:cubicBezTo>
                      <a:pt x="152" y="8"/>
                      <a:pt x="151" y="9"/>
                      <a:pt x="150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1" y="0"/>
                      <a:pt x="152" y="1"/>
                      <a:pt x="152" y="2"/>
                    </a:cubicBezTo>
                    <a:lnTo>
                      <a:pt x="152" y="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48632" name="天启设计模板 盗取必究"/>
              <p:cNvSpPr>
                <a:spLocks noEditPoints="1"/>
              </p:cNvSpPr>
              <p:nvPr/>
            </p:nvSpPr>
            <p:spPr bwMode="auto">
              <a:xfrm>
                <a:off x="4060825" y="2484438"/>
                <a:ext cx="1108075" cy="635000"/>
              </a:xfrm>
              <a:custGeom>
                <a:avLst/>
                <a:gdLst>
                  <a:gd name="T0" fmla="*/ 129 w 135"/>
                  <a:gd name="T1" fmla="*/ 0 h 77"/>
                  <a:gd name="T2" fmla="*/ 6 w 135"/>
                  <a:gd name="T3" fmla="*/ 0 h 77"/>
                  <a:gd name="T4" fmla="*/ 0 w 135"/>
                  <a:gd name="T5" fmla="*/ 6 h 77"/>
                  <a:gd name="T6" fmla="*/ 0 w 135"/>
                  <a:gd name="T7" fmla="*/ 71 h 77"/>
                  <a:gd name="T8" fmla="*/ 6 w 135"/>
                  <a:gd name="T9" fmla="*/ 77 h 77"/>
                  <a:gd name="T10" fmla="*/ 129 w 135"/>
                  <a:gd name="T11" fmla="*/ 77 h 77"/>
                  <a:gd name="T12" fmla="*/ 135 w 135"/>
                  <a:gd name="T13" fmla="*/ 71 h 77"/>
                  <a:gd name="T14" fmla="*/ 135 w 135"/>
                  <a:gd name="T15" fmla="*/ 6 h 77"/>
                  <a:gd name="T16" fmla="*/ 129 w 135"/>
                  <a:gd name="T17" fmla="*/ 0 h 77"/>
                  <a:gd name="T18" fmla="*/ 129 w 135"/>
                  <a:gd name="T19" fmla="*/ 71 h 77"/>
                  <a:gd name="T20" fmla="*/ 6 w 135"/>
                  <a:gd name="T21" fmla="*/ 71 h 77"/>
                  <a:gd name="T22" fmla="*/ 6 w 135"/>
                  <a:gd name="T23" fmla="*/ 8 h 77"/>
                  <a:gd name="T24" fmla="*/ 129 w 135"/>
                  <a:gd name="T25" fmla="*/ 8 h 77"/>
                  <a:gd name="T26" fmla="*/ 129 w 135"/>
                  <a:gd name="T27" fmla="*/ 7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77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4"/>
                      <a:pt x="3" y="77"/>
                      <a:pt x="6" y="77"/>
                    </a:cubicBezTo>
                    <a:cubicBezTo>
                      <a:pt x="129" y="77"/>
                      <a:pt x="129" y="77"/>
                      <a:pt x="129" y="77"/>
                    </a:cubicBezTo>
                    <a:cubicBezTo>
                      <a:pt x="133" y="77"/>
                      <a:pt x="135" y="74"/>
                      <a:pt x="135" y="71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5" y="3"/>
                      <a:pt x="133" y="0"/>
                      <a:pt x="129" y="0"/>
                    </a:cubicBezTo>
                    <a:close/>
                    <a:moveTo>
                      <a:pt x="129" y="71"/>
                    </a:moveTo>
                    <a:cubicBezTo>
                      <a:pt x="6" y="71"/>
                      <a:pt x="6" y="71"/>
                      <a:pt x="6" y="71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129" y="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1048633" name="天启设计模板 盗取必究"/>
            <p:cNvSpPr>
              <a:spLocks noEditPoints="1"/>
            </p:cNvSpPr>
            <p:nvPr/>
          </p:nvSpPr>
          <p:spPr bwMode="auto">
            <a:xfrm>
              <a:off x="4307903" y="2431608"/>
              <a:ext cx="481634" cy="282634"/>
            </a:xfrm>
            <a:custGeom>
              <a:avLst/>
              <a:gdLst>
                <a:gd name="T0" fmla="*/ 0 w 222"/>
                <a:gd name="T1" fmla="*/ 77 h 130"/>
                <a:gd name="T2" fmla="*/ 25 w 222"/>
                <a:gd name="T3" fmla="*/ 55 h 130"/>
                <a:gd name="T4" fmla="*/ 25 w 222"/>
                <a:gd name="T5" fmla="*/ 33 h 130"/>
                <a:gd name="T6" fmla="*/ 53 w 222"/>
                <a:gd name="T7" fmla="*/ 26 h 130"/>
                <a:gd name="T8" fmla="*/ 62 w 222"/>
                <a:gd name="T9" fmla="*/ 5 h 130"/>
                <a:gd name="T10" fmla="*/ 98 w 222"/>
                <a:gd name="T11" fmla="*/ 26 h 130"/>
                <a:gd name="T12" fmla="*/ 158 w 222"/>
                <a:gd name="T13" fmla="*/ 5 h 130"/>
                <a:gd name="T14" fmla="*/ 192 w 222"/>
                <a:gd name="T15" fmla="*/ 26 h 130"/>
                <a:gd name="T16" fmla="*/ 215 w 222"/>
                <a:gd name="T17" fmla="*/ 27 h 130"/>
                <a:gd name="T18" fmla="*/ 222 w 222"/>
                <a:gd name="T19" fmla="*/ 63 h 130"/>
                <a:gd name="T20" fmla="*/ 213 w 222"/>
                <a:gd name="T21" fmla="*/ 69 h 130"/>
                <a:gd name="T22" fmla="*/ 200 w 222"/>
                <a:gd name="T23" fmla="*/ 85 h 130"/>
                <a:gd name="T24" fmla="*/ 215 w 222"/>
                <a:gd name="T25" fmla="*/ 87 h 130"/>
                <a:gd name="T26" fmla="*/ 222 w 222"/>
                <a:gd name="T27" fmla="*/ 94 h 130"/>
                <a:gd name="T28" fmla="*/ 215 w 222"/>
                <a:gd name="T29" fmla="*/ 130 h 130"/>
                <a:gd name="T30" fmla="*/ 180 w 222"/>
                <a:gd name="T31" fmla="*/ 121 h 130"/>
                <a:gd name="T32" fmla="*/ 167 w 222"/>
                <a:gd name="T33" fmla="*/ 107 h 130"/>
                <a:gd name="T34" fmla="*/ 161 w 222"/>
                <a:gd name="T35" fmla="*/ 122 h 130"/>
                <a:gd name="T36" fmla="*/ 138 w 222"/>
                <a:gd name="T37" fmla="*/ 130 h 130"/>
                <a:gd name="T38" fmla="*/ 91 w 222"/>
                <a:gd name="T39" fmla="*/ 129 h 130"/>
                <a:gd name="T40" fmla="*/ 87 w 222"/>
                <a:gd name="T41" fmla="*/ 114 h 130"/>
                <a:gd name="T42" fmla="*/ 67 w 222"/>
                <a:gd name="T43" fmla="*/ 120 h 130"/>
                <a:gd name="T44" fmla="*/ 62 w 222"/>
                <a:gd name="T45" fmla="*/ 129 h 130"/>
                <a:gd name="T46" fmla="*/ 25 w 222"/>
                <a:gd name="T47" fmla="*/ 123 h 130"/>
                <a:gd name="T48" fmla="*/ 25 w 222"/>
                <a:gd name="T49" fmla="*/ 98 h 130"/>
                <a:gd name="T50" fmla="*/ 115 w 222"/>
                <a:gd name="T51" fmla="*/ 37 h 130"/>
                <a:gd name="T52" fmla="*/ 85 w 222"/>
                <a:gd name="T53" fmla="*/ 34 h 130"/>
                <a:gd name="T54" fmla="*/ 84 w 222"/>
                <a:gd name="T55" fmla="*/ 13 h 130"/>
                <a:gd name="T56" fmla="*/ 68 w 222"/>
                <a:gd name="T57" fmla="*/ 27 h 130"/>
                <a:gd name="T58" fmla="*/ 63 w 222"/>
                <a:gd name="T59" fmla="*/ 37 h 130"/>
                <a:gd name="T60" fmla="*/ 36 w 222"/>
                <a:gd name="T61" fmla="*/ 37 h 130"/>
                <a:gd name="T62" fmla="*/ 36 w 222"/>
                <a:gd name="T63" fmla="*/ 63 h 130"/>
                <a:gd name="T64" fmla="*/ 26 w 222"/>
                <a:gd name="T65" fmla="*/ 67 h 130"/>
                <a:gd name="T66" fmla="*/ 11 w 222"/>
                <a:gd name="T67" fmla="*/ 80 h 130"/>
                <a:gd name="T68" fmla="*/ 32 w 222"/>
                <a:gd name="T69" fmla="*/ 85 h 130"/>
                <a:gd name="T70" fmla="*/ 36 w 222"/>
                <a:gd name="T71" fmla="*/ 116 h 130"/>
                <a:gd name="T72" fmla="*/ 55 w 222"/>
                <a:gd name="T73" fmla="*/ 118 h 130"/>
                <a:gd name="T74" fmla="*/ 91 w 222"/>
                <a:gd name="T75" fmla="*/ 100 h 130"/>
                <a:gd name="T76" fmla="*/ 118 w 222"/>
                <a:gd name="T77" fmla="*/ 118 h 130"/>
                <a:gd name="T78" fmla="*/ 101 w 222"/>
                <a:gd name="T79" fmla="*/ 94 h 130"/>
                <a:gd name="T80" fmla="*/ 99 w 222"/>
                <a:gd name="T81" fmla="*/ 63 h 130"/>
                <a:gd name="T82" fmla="*/ 118 w 222"/>
                <a:gd name="T83" fmla="*/ 37 h 130"/>
                <a:gd name="T84" fmla="*/ 187 w 222"/>
                <a:gd name="T85" fmla="*/ 79 h 130"/>
                <a:gd name="T86" fmla="*/ 211 w 222"/>
                <a:gd name="T87" fmla="*/ 37 h 130"/>
                <a:gd name="T88" fmla="*/ 187 w 222"/>
                <a:gd name="T89" fmla="*/ 37 h 130"/>
                <a:gd name="T90" fmla="*/ 178 w 222"/>
                <a:gd name="T91" fmla="*/ 30 h 130"/>
                <a:gd name="T92" fmla="*/ 176 w 222"/>
                <a:gd name="T93" fmla="*/ 13 h 130"/>
                <a:gd name="T94" fmla="*/ 162 w 222"/>
                <a:gd name="T95" fmla="*/ 28 h 130"/>
                <a:gd name="T96" fmla="*/ 155 w 222"/>
                <a:gd name="T97" fmla="*/ 37 h 130"/>
                <a:gd name="T98" fmla="*/ 129 w 222"/>
                <a:gd name="T99" fmla="*/ 38 h 130"/>
                <a:gd name="T100" fmla="*/ 129 w 222"/>
                <a:gd name="T101" fmla="*/ 63 h 130"/>
                <a:gd name="T102" fmla="*/ 119 w 222"/>
                <a:gd name="T103" fmla="*/ 68 h 130"/>
                <a:gd name="T104" fmla="*/ 107 w 222"/>
                <a:gd name="T105" fmla="*/ 84 h 130"/>
                <a:gd name="T106" fmla="*/ 129 w 222"/>
                <a:gd name="T107" fmla="*/ 92 h 130"/>
                <a:gd name="T108" fmla="*/ 129 w 222"/>
                <a:gd name="T109" fmla="*/ 119 h 130"/>
                <a:gd name="T110" fmla="*/ 170 w 222"/>
                <a:gd name="T111" fmla="*/ 95 h 130"/>
                <a:gd name="T112" fmla="*/ 211 w 222"/>
                <a:gd name="T113" fmla="*/ 11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2" h="130">
                  <a:moveTo>
                    <a:pt x="25" y="98"/>
                  </a:moveTo>
                  <a:cubicBezTo>
                    <a:pt x="10" y="99"/>
                    <a:pt x="0" y="89"/>
                    <a:pt x="0" y="77"/>
                  </a:cubicBezTo>
                  <a:cubicBezTo>
                    <a:pt x="0" y="71"/>
                    <a:pt x="2" y="65"/>
                    <a:pt x="7" y="61"/>
                  </a:cubicBezTo>
                  <a:cubicBezTo>
                    <a:pt x="12" y="56"/>
                    <a:pt x="18" y="55"/>
                    <a:pt x="25" y="55"/>
                  </a:cubicBezTo>
                  <a:cubicBezTo>
                    <a:pt x="25" y="54"/>
                    <a:pt x="25" y="54"/>
                    <a:pt x="25" y="53"/>
                  </a:cubicBezTo>
                  <a:cubicBezTo>
                    <a:pt x="25" y="46"/>
                    <a:pt x="25" y="40"/>
                    <a:pt x="25" y="33"/>
                  </a:cubicBezTo>
                  <a:cubicBezTo>
                    <a:pt x="25" y="28"/>
                    <a:pt x="27" y="26"/>
                    <a:pt x="32" y="26"/>
                  </a:cubicBezTo>
                  <a:cubicBezTo>
                    <a:pt x="39" y="26"/>
                    <a:pt x="46" y="26"/>
                    <a:pt x="53" y="26"/>
                  </a:cubicBezTo>
                  <a:cubicBezTo>
                    <a:pt x="54" y="26"/>
                    <a:pt x="54" y="26"/>
                    <a:pt x="55" y="26"/>
                  </a:cubicBezTo>
                  <a:cubicBezTo>
                    <a:pt x="54" y="18"/>
                    <a:pt x="56" y="11"/>
                    <a:pt x="62" y="5"/>
                  </a:cubicBezTo>
                  <a:cubicBezTo>
                    <a:pt x="66" y="2"/>
                    <a:pt x="71" y="0"/>
                    <a:pt x="77" y="0"/>
                  </a:cubicBezTo>
                  <a:cubicBezTo>
                    <a:pt x="88" y="0"/>
                    <a:pt x="100" y="9"/>
                    <a:pt x="98" y="26"/>
                  </a:cubicBezTo>
                  <a:cubicBezTo>
                    <a:pt x="115" y="26"/>
                    <a:pt x="132" y="26"/>
                    <a:pt x="149" y="27"/>
                  </a:cubicBezTo>
                  <a:cubicBezTo>
                    <a:pt x="148" y="18"/>
                    <a:pt x="150" y="10"/>
                    <a:pt x="158" y="5"/>
                  </a:cubicBezTo>
                  <a:cubicBezTo>
                    <a:pt x="162" y="1"/>
                    <a:pt x="167" y="0"/>
                    <a:pt x="172" y="1"/>
                  </a:cubicBezTo>
                  <a:cubicBezTo>
                    <a:pt x="182" y="1"/>
                    <a:pt x="193" y="11"/>
                    <a:pt x="192" y="26"/>
                  </a:cubicBezTo>
                  <a:cubicBezTo>
                    <a:pt x="192" y="26"/>
                    <a:pt x="193" y="27"/>
                    <a:pt x="194" y="27"/>
                  </a:cubicBezTo>
                  <a:cubicBezTo>
                    <a:pt x="201" y="27"/>
                    <a:pt x="208" y="27"/>
                    <a:pt x="215" y="27"/>
                  </a:cubicBezTo>
                  <a:cubicBezTo>
                    <a:pt x="220" y="27"/>
                    <a:pt x="222" y="28"/>
                    <a:pt x="222" y="34"/>
                  </a:cubicBezTo>
                  <a:cubicBezTo>
                    <a:pt x="222" y="44"/>
                    <a:pt x="222" y="53"/>
                    <a:pt x="222" y="63"/>
                  </a:cubicBezTo>
                  <a:cubicBezTo>
                    <a:pt x="222" y="68"/>
                    <a:pt x="219" y="71"/>
                    <a:pt x="215" y="70"/>
                  </a:cubicBezTo>
                  <a:cubicBezTo>
                    <a:pt x="214" y="69"/>
                    <a:pt x="213" y="69"/>
                    <a:pt x="213" y="69"/>
                  </a:cubicBezTo>
                  <a:cubicBezTo>
                    <a:pt x="208" y="67"/>
                    <a:pt x="203" y="68"/>
                    <a:pt x="200" y="72"/>
                  </a:cubicBezTo>
                  <a:cubicBezTo>
                    <a:pt x="197" y="76"/>
                    <a:pt x="197" y="81"/>
                    <a:pt x="200" y="85"/>
                  </a:cubicBezTo>
                  <a:cubicBezTo>
                    <a:pt x="203" y="89"/>
                    <a:pt x="208" y="90"/>
                    <a:pt x="213" y="88"/>
                  </a:cubicBezTo>
                  <a:cubicBezTo>
                    <a:pt x="213" y="88"/>
                    <a:pt x="214" y="87"/>
                    <a:pt x="215" y="87"/>
                  </a:cubicBezTo>
                  <a:cubicBezTo>
                    <a:pt x="218" y="86"/>
                    <a:pt x="221" y="88"/>
                    <a:pt x="222" y="91"/>
                  </a:cubicBezTo>
                  <a:cubicBezTo>
                    <a:pt x="222" y="92"/>
                    <a:pt x="222" y="93"/>
                    <a:pt x="222" y="94"/>
                  </a:cubicBezTo>
                  <a:cubicBezTo>
                    <a:pt x="222" y="104"/>
                    <a:pt x="222" y="113"/>
                    <a:pt x="222" y="123"/>
                  </a:cubicBezTo>
                  <a:cubicBezTo>
                    <a:pt x="222" y="128"/>
                    <a:pt x="220" y="130"/>
                    <a:pt x="215" y="130"/>
                  </a:cubicBezTo>
                  <a:cubicBezTo>
                    <a:pt x="205" y="130"/>
                    <a:pt x="195" y="130"/>
                    <a:pt x="186" y="130"/>
                  </a:cubicBezTo>
                  <a:cubicBezTo>
                    <a:pt x="180" y="130"/>
                    <a:pt x="177" y="127"/>
                    <a:pt x="180" y="121"/>
                  </a:cubicBezTo>
                  <a:cubicBezTo>
                    <a:pt x="182" y="117"/>
                    <a:pt x="181" y="113"/>
                    <a:pt x="178" y="110"/>
                  </a:cubicBezTo>
                  <a:cubicBezTo>
                    <a:pt x="175" y="106"/>
                    <a:pt x="171" y="105"/>
                    <a:pt x="167" y="107"/>
                  </a:cubicBezTo>
                  <a:cubicBezTo>
                    <a:pt x="163" y="108"/>
                    <a:pt x="160" y="111"/>
                    <a:pt x="160" y="116"/>
                  </a:cubicBezTo>
                  <a:cubicBezTo>
                    <a:pt x="160" y="118"/>
                    <a:pt x="160" y="120"/>
                    <a:pt x="161" y="122"/>
                  </a:cubicBezTo>
                  <a:cubicBezTo>
                    <a:pt x="163" y="126"/>
                    <a:pt x="161" y="130"/>
                    <a:pt x="156" y="130"/>
                  </a:cubicBezTo>
                  <a:cubicBezTo>
                    <a:pt x="150" y="130"/>
                    <a:pt x="144" y="130"/>
                    <a:pt x="138" y="130"/>
                  </a:cubicBezTo>
                  <a:cubicBezTo>
                    <a:pt x="135" y="130"/>
                    <a:pt x="132" y="130"/>
                    <a:pt x="128" y="130"/>
                  </a:cubicBezTo>
                  <a:cubicBezTo>
                    <a:pt x="116" y="130"/>
                    <a:pt x="103" y="130"/>
                    <a:pt x="91" y="129"/>
                  </a:cubicBezTo>
                  <a:cubicBezTo>
                    <a:pt x="86" y="129"/>
                    <a:pt x="84" y="126"/>
                    <a:pt x="86" y="122"/>
                  </a:cubicBezTo>
                  <a:cubicBezTo>
                    <a:pt x="87" y="119"/>
                    <a:pt x="88" y="117"/>
                    <a:pt x="87" y="114"/>
                  </a:cubicBezTo>
                  <a:cubicBezTo>
                    <a:pt x="86" y="108"/>
                    <a:pt x="80" y="104"/>
                    <a:pt x="74" y="106"/>
                  </a:cubicBezTo>
                  <a:cubicBezTo>
                    <a:pt x="68" y="107"/>
                    <a:pt x="65" y="114"/>
                    <a:pt x="67" y="120"/>
                  </a:cubicBezTo>
                  <a:cubicBezTo>
                    <a:pt x="67" y="120"/>
                    <a:pt x="67" y="121"/>
                    <a:pt x="67" y="121"/>
                  </a:cubicBezTo>
                  <a:cubicBezTo>
                    <a:pt x="69" y="126"/>
                    <a:pt x="67" y="129"/>
                    <a:pt x="62" y="129"/>
                  </a:cubicBezTo>
                  <a:cubicBezTo>
                    <a:pt x="52" y="129"/>
                    <a:pt x="41" y="129"/>
                    <a:pt x="31" y="129"/>
                  </a:cubicBezTo>
                  <a:cubicBezTo>
                    <a:pt x="27" y="129"/>
                    <a:pt x="25" y="127"/>
                    <a:pt x="25" y="123"/>
                  </a:cubicBezTo>
                  <a:cubicBezTo>
                    <a:pt x="25" y="115"/>
                    <a:pt x="25" y="108"/>
                    <a:pt x="25" y="101"/>
                  </a:cubicBezTo>
                  <a:cubicBezTo>
                    <a:pt x="25" y="100"/>
                    <a:pt x="25" y="99"/>
                    <a:pt x="25" y="98"/>
                  </a:cubicBezTo>
                  <a:close/>
                  <a:moveTo>
                    <a:pt x="118" y="37"/>
                  </a:moveTo>
                  <a:cubicBezTo>
                    <a:pt x="117" y="37"/>
                    <a:pt x="116" y="37"/>
                    <a:pt x="115" y="37"/>
                  </a:cubicBezTo>
                  <a:cubicBezTo>
                    <a:pt x="107" y="37"/>
                    <a:pt x="99" y="37"/>
                    <a:pt x="91" y="37"/>
                  </a:cubicBezTo>
                  <a:cubicBezTo>
                    <a:pt x="88" y="37"/>
                    <a:pt x="86" y="36"/>
                    <a:pt x="85" y="34"/>
                  </a:cubicBezTo>
                  <a:cubicBezTo>
                    <a:pt x="83" y="31"/>
                    <a:pt x="84" y="29"/>
                    <a:pt x="86" y="27"/>
                  </a:cubicBezTo>
                  <a:cubicBezTo>
                    <a:pt x="89" y="22"/>
                    <a:pt x="88" y="17"/>
                    <a:pt x="84" y="13"/>
                  </a:cubicBezTo>
                  <a:cubicBezTo>
                    <a:pt x="80" y="10"/>
                    <a:pt x="74" y="10"/>
                    <a:pt x="70" y="13"/>
                  </a:cubicBezTo>
                  <a:cubicBezTo>
                    <a:pt x="66" y="17"/>
                    <a:pt x="65" y="22"/>
                    <a:pt x="68" y="27"/>
                  </a:cubicBezTo>
                  <a:cubicBezTo>
                    <a:pt x="69" y="29"/>
                    <a:pt x="70" y="31"/>
                    <a:pt x="69" y="34"/>
                  </a:cubicBezTo>
                  <a:cubicBezTo>
                    <a:pt x="68" y="36"/>
                    <a:pt x="65" y="37"/>
                    <a:pt x="63" y="37"/>
                  </a:cubicBezTo>
                  <a:cubicBezTo>
                    <a:pt x="55" y="37"/>
                    <a:pt x="46" y="37"/>
                    <a:pt x="38" y="37"/>
                  </a:cubicBezTo>
                  <a:cubicBezTo>
                    <a:pt x="37" y="37"/>
                    <a:pt x="37" y="37"/>
                    <a:pt x="36" y="37"/>
                  </a:cubicBezTo>
                  <a:cubicBezTo>
                    <a:pt x="36" y="40"/>
                    <a:pt x="36" y="43"/>
                    <a:pt x="36" y="45"/>
                  </a:cubicBezTo>
                  <a:cubicBezTo>
                    <a:pt x="36" y="51"/>
                    <a:pt x="36" y="57"/>
                    <a:pt x="36" y="63"/>
                  </a:cubicBezTo>
                  <a:cubicBezTo>
                    <a:pt x="36" y="68"/>
                    <a:pt x="31" y="70"/>
                    <a:pt x="27" y="68"/>
                  </a:cubicBezTo>
                  <a:cubicBezTo>
                    <a:pt x="27" y="67"/>
                    <a:pt x="26" y="67"/>
                    <a:pt x="26" y="67"/>
                  </a:cubicBezTo>
                  <a:cubicBezTo>
                    <a:pt x="22" y="65"/>
                    <a:pt x="17" y="66"/>
                    <a:pt x="14" y="69"/>
                  </a:cubicBezTo>
                  <a:cubicBezTo>
                    <a:pt x="11" y="72"/>
                    <a:pt x="10" y="76"/>
                    <a:pt x="11" y="80"/>
                  </a:cubicBezTo>
                  <a:cubicBezTo>
                    <a:pt x="14" y="87"/>
                    <a:pt x="21" y="89"/>
                    <a:pt x="27" y="86"/>
                  </a:cubicBezTo>
                  <a:cubicBezTo>
                    <a:pt x="28" y="85"/>
                    <a:pt x="30" y="84"/>
                    <a:pt x="32" y="85"/>
                  </a:cubicBezTo>
                  <a:cubicBezTo>
                    <a:pt x="35" y="86"/>
                    <a:pt x="36" y="88"/>
                    <a:pt x="36" y="91"/>
                  </a:cubicBezTo>
                  <a:cubicBezTo>
                    <a:pt x="36" y="99"/>
                    <a:pt x="36" y="108"/>
                    <a:pt x="36" y="116"/>
                  </a:cubicBezTo>
                  <a:cubicBezTo>
                    <a:pt x="36" y="117"/>
                    <a:pt x="36" y="118"/>
                    <a:pt x="36" y="118"/>
                  </a:cubicBezTo>
                  <a:cubicBezTo>
                    <a:pt x="42" y="118"/>
                    <a:pt x="49" y="118"/>
                    <a:pt x="55" y="118"/>
                  </a:cubicBezTo>
                  <a:cubicBezTo>
                    <a:pt x="54" y="103"/>
                    <a:pt x="66" y="95"/>
                    <a:pt x="76" y="94"/>
                  </a:cubicBezTo>
                  <a:cubicBezTo>
                    <a:pt x="82" y="94"/>
                    <a:pt x="87" y="96"/>
                    <a:pt x="91" y="100"/>
                  </a:cubicBezTo>
                  <a:cubicBezTo>
                    <a:pt x="97" y="105"/>
                    <a:pt x="99" y="111"/>
                    <a:pt x="98" y="118"/>
                  </a:cubicBezTo>
                  <a:cubicBezTo>
                    <a:pt x="105" y="118"/>
                    <a:pt x="111" y="118"/>
                    <a:pt x="118" y="118"/>
                  </a:cubicBezTo>
                  <a:cubicBezTo>
                    <a:pt x="118" y="112"/>
                    <a:pt x="118" y="106"/>
                    <a:pt x="118" y="99"/>
                  </a:cubicBezTo>
                  <a:cubicBezTo>
                    <a:pt x="111" y="100"/>
                    <a:pt x="105" y="98"/>
                    <a:pt x="101" y="94"/>
                  </a:cubicBezTo>
                  <a:cubicBezTo>
                    <a:pt x="96" y="89"/>
                    <a:pt x="93" y="84"/>
                    <a:pt x="93" y="78"/>
                  </a:cubicBezTo>
                  <a:cubicBezTo>
                    <a:pt x="93" y="72"/>
                    <a:pt x="95" y="67"/>
                    <a:pt x="99" y="63"/>
                  </a:cubicBezTo>
                  <a:cubicBezTo>
                    <a:pt x="104" y="57"/>
                    <a:pt x="110" y="55"/>
                    <a:pt x="118" y="56"/>
                  </a:cubicBezTo>
                  <a:cubicBezTo>
                    <a:pt x="118" y="49"/>
                    <a:pt x="118" y="43"/>
                    <a:pt x="118" y="37"/>
                  </a:cubicBezTo>
                  <a:close/>
                  <a:moveTo>
                    <a:pt x="211" y="100"/>
                  </a:moveTo>
                  <a:cubicBezTo>
                    <a:pt x="195" y="100"/>
                    <a:pt x="187" y="89"/>
                    <a:pt x="187" y="79"/>
                  </a:cubicBezTo>
                  <a:cubicBezTo>
                    <a:pt x="187" y="69"/>
                    <a:pt x="194" y="56"/>
                    <a:pt x="211" y="57"/>
                  </a:cubicBezTo>
                  <a:cubicBezTo>
                    <a:pt x="211" y="50"/>
                    <a:pt x="211" y="44"/>
                    <a:pt x="211" y="37"/>
                  </a:cubicBezTo>
                  <a:cubicBezTo>
                    <a:pt x="210" y="37"/>
                    <a:pt x="209" y="37"/>
                    <a:pt x="209" y="37"/>
                  </a:cubicBezTo>
                  <a:cubicBezTo>
                    <a:pt x="201" y="37"/>
                    <a:pt x="194" y="37"/>
                    <a:pt x="187" y="37"/>
                  </a:cubicBezTo>
                  <a:cubicBezTo>
                    <a:pt x="185" y="37"/>
                    <a:pt x="184" y="37"/>
                    <a:pt x="182" y="37"/>
                  </a:cubicBezTo>
                  <a:cubicBezTo>
                    <a:pt x="178" y="37"/>
                    <a:pt x="176" y="33"/>
                    <a:pt x="178" y="30"/>
                  </a:cubicBezTo>
                  <a:cubicBezTo>
                    <a:pt x="178" y="29"/>
                    <a:pt x="179" y="28"/>
                    <a:pt x="179" y="28"/>
                  </a:cubicBezTo>
                  <a:cubicBezTo>
                    <a:pt x="182" y="23"/>
                    <a:pt x="181" y="17"/>
                    <a:pt x="176" y="13"/>
                  </a:cubicBezTo>
                  <a:cubicBezTo>
                    <a:pt x="172" y="10"/>
                    <a:pt x="166" y="11"/>
                    <a:pt x="162" y="15"/>
                  </a:cubicBezTo>
                  <a:cubicBezTo>
                    <a:pt x="159" y="19"/>
                    <a:pt x="159" y="24"/>
                    <a:pt x="162" y="28"/>
                  </a:cubicBezTo>
                  <a:cubicBezTo>
                    <a:pt x="165" y="33"/>
                    <a:pt x="162" y="37"/>
                    <a:pt x="157" y="37"/>
                  </a:cubicBezTo>
                  <a:cubicBezTo>
                    <a:pt x="156" y="37"/>
                    <a:pt x="156" y="37"/>
                    <a:pt x="155" y="37"/>
                  </a:cubicBezTo>
                  <a:cubicBezTo>
                    <a:pt x="148" y="37"/>
                    <a:pt x="140" y="37"/>
                    <a:pt x="132" y="37"/>
                  </a:cubicBezTo>
                  <a:cubicBezTo>
                    <a:pt x="131" y="37"/>
                    <a:pt x="130" y="37"/>
                    <a:pt x="129" y="38"/>
                  </a:cubicBezTo>
                  <a:cubicBezTo>
                    <a:pt x="129" y="39"/>
                    <a:pt x="129" y="39"/>
                    <a:pt x="129" y="40"/>
                  </a:cubicBezTo>
                  <a:cubicBezTo>
                    <a:pt x="129" y="48"/>
                    <a:pt x="129" y="56"/>
                    <a:pt x="129" y="63"/>
                  </a:cubicBezTo>
                  <a:cubicBezTo>
                    <a:pt x="129" y="68"/>
                    <a:pt x="126" y="70"/>
                    <a:pt x="121" y="69"/>
                  </a:cubicBezTo>
                  <a:cubicBezTo>
                    <a:pt x="121" y="69"/>
                    <a:pt x="120" y="68"/>
                    <a:pt x="119" y="68"/>
                  </a:cubicBezTo>
                  <a:cubicBezTo>
                    <a:pt x="114" y="66"/>
                    <a:pt x="109" y="67"/>
                    <a:pt x="106" y="71"/>
                  </a:cubicBezTo>
                  <a:cubicBezTo>
                    <a:pt x="104" y="75"/>
                    <a:pt x="104" y="81"/>
                    <a:pt x="107" y="84"/>
                  </a:cubicBezTo>
                  <a:cubicBezTo>
                    <a:pt x="110" y="88"/>
                    <a:pt x="115" y="89"/>
                    <a:pt x="120" y="87"/>
                  </a:cubicBezTo>
                  <a:cubicBezTo>
                    <a:pt x="125" y="84"/>
                    <a:pt x="129" y="86"/>
                    <a:pt x="129" y="92"/>
                  </a:cubicBezTo>
                  <a:cubicBezTo>
                    <a:pt x="129" y="100"/>
                    <a:pt x="129" y="108"/>
                    <a:pt x="129" y="117"/>
                  </a:cubicBezTo>
                  <a:cubicBezTo>
                    <a:pt x="129" y="118"/>
                    <a:pt x="129" y="118"/>
                    <a:pt x="129" y="119"/>
                  </a:cubicBezTo>
                  <a:cubicBezTo>
                    <a:pt x="136" y="119"/>
                    <a:pt x="142" y="119"/>
                    <a:pt x="149" y="119"/>
                  </a:cubicBezTo>
                  <a:cubicBezTo>
                    <a:pt x="148" y="102"/>
                    <a:pt x="161" y="95"/>
                    <a:pt x="170" y="95"/>
                  </a:cubicBezTo>
                  <a:cubicBezTo>
                    <a:pt x="181" y="95"/>
                    <a:pt x="192" y="104"/>
                    <a:pt x="192" y="119"/>
                  </a:cubicBezTo>
                  <a:cubicBezTo>
                    <a:pt x="198" y="119"/>
                    <a:pt x="205" y="119"/>
                    <a:pt x="211" y="119"/>
                  </a:cubicBezTo>
                  <a:cubicBezTo>
                    <a:pt x="211" y="113"/>
                    <a:pt x="211" y="107"/>
                    <a:pt x="211" y="1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1048634" name="矩形 20"/>
          <p:cNvSpPr/>
          <p:nvPr/>
        </p:nvSpPr>
        <p:spPr>
          <a:xfrm>
            <a:off x="3894879" y="3423944"/>
            <a:ext cx="15180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It Is Teaching Support Application</a:t>
            </a:r>
            <a:endParaRPr lang="zh-CN" altLang="en-US" dirty="0">
              <a:solidFill>
                <a:prstClr val="white">
                  <a:lumMod val="25000"/>
                </a:prstClr>
              </a:solidFill>
              <a:latin typeface="Times New Roman" pitchFamily="18" charset="0"/>
              <a:ea typeface="Arial" panose="020B0604020202020204" pitchFamily="34" charset="0"/>
              <a:cs typeface="Times New Roman" pitchFamily="18" charset="0"/>
            </a:endParaRPr>
          </a:p>
        </p:txBody>
      </p:sp>
      <p:sp>
        <p:nvSpPr>
          <p:cNvPr id="1048635" name="矩形 21"/>
          <p:cNvSpPr/>
          <p:nvPr/>
        </p:nvSpPr>
        <p:spPr>
          <a:xfrm>
            <a:off x="7288633" y="3423945"/>
            <a:ext cx="1338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Easy-to-use</a:t>
            </a:r>
            <a:r>
              <a:rPr lang="en-US" dirty="0"/>
              <a:t>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Interface</a:t>
            </a:r>
            <a:endParaRPr lang="zh-CN" altLang="en-US" dirty="0">
              <a:solidFill>
                <a:prstClr val="white">
                  <a:lumMod val="25000"/>
                </a:prst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65" name="图片 3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0" y="0"/>
            <a:ext cx="2914286" cy="1133333"/>
          </a:xfrm>
          <a:prstGeom prst="rect">
            <a:avLst/>
          </a:prstGeom>
        </p:spPr>
      </p:pic>
      <p:pic>
        <p:nvPicPr>
          <p:cNvPr id="2097166" name="图片 3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 flipV="1">
            <a:off x="9277714" y="5724667"/>
            <a:ext cx="2914286" cy="1133333"/>
          </a:xfrm>
          <a:prstGeom prst="rect">
            <a:avLst/>
          </a:prstGeom>
        </p:spPr>
      </p:pic>
      <p:sp>
        <p:nvSpPr>
          <p:cNvPr id="1048639" name="天启设计模板 盗取必究"/>
          <p:cNvSpPr/>
          <p:nvPr/>
        </p:nvSpPr>
        <p:spPr bwMode="auto">
          <a:xfrm>
            <a:off x="3305940" y="316648"/>
            <a:ext cx="5601577" cy="1126643"/>
          </a:xfrm>
          <a:custGeom>
            <a:avLst/>
            <a:gdLst>
              <a:gd name="T0" fmla="*/ 0 w 496"/>
              <a:gd name="T1" fmla="*/ 0 h 243"/>
              <a:gd name="T2" fmla="*/ 0 w 496"/>
              <a:gd name="T3" fmla="*/ 181 h 243"/>
              <a:gd name="T4" fmla="*/ 12 w 496"/>
              <a:gd name="T5" fmla="*/ 193 h 243"/>
              <a:gd name="T6" fmla="*/ 193 w 496"/>
              <a:gd name="T7" fmla="*/ 193 h 243"/>
              <a:gd name="T8" fmla="*/ 239 w 496"/>
              <a:gd name="T9" fmla="*/ 239 h 243"/>
              <a:gd name="T10" fmla="*/ 256 w 496"/>
              <a:gd name="T11" fmla="*/ 239 h 243"/>
              <a:gd name="T12" fmla="*/ 303 w 496"/>
              <a:gd name="T13" fmla="*/ 193 h 243"/>
              <a:gd name="T14" fmla="*/ 484 w 496"/>
              <a:gd name="T15" fmla="*/ 193 h 243"/>
              <a:gd name="T16" fmla="*/ 496 w 496"/>
              <a:gd name="T17" fmla="*/ 181 h 243"/>
              <a:gd name="T18" fmla="*/ 496 w 496"/>
              <a:gd name="T19" fmla="*/ 0 h 243"/>
              <a:gd name="T20" fmla="*/ 0 w 496"/>
              <a:gd name="T21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96" h="243">
                <a:moveTo>
                  <a:pt x="0" y="0"/>
                </a:moveTo>
                <a:cubicBezTo>
                  <a:pt x="0" y="181"/>
                  <a:pt x="0" y="181"/>
                  <a:pt x="0" y="181"/>
                </a:cubicBezTo>
                <a:cubicBezTo>
                  <a:pt x="0" y="187"/>
                  <a:pt x="5" y="193"/>
                  <a:pt x="12" y="193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239" y="239"/>
                  <a:pt x="239" y="239"/>
                  <a:pt x="239" y="239"/>
                </a:cubicBezTo>
                <a:cubicBezTo>
                  <a:pt x="244" y="243"/>
                  <a:pt x="252" y="243"/>
                  <a:pt x="256" y="239"/>
                </a:cubicBezTo>
                <a:cubicBezTo>
                  <a:pt x="303" y="193"/>
                  <a:pt x="303" y="193"/>
                  <a:pt x="303" y="193"/>
                </a:cubicBezTo>
                <a:cubicBezTo>
                  <a:pt x="484" y="193"/>
                  <a:pt x="484" y="193"/>
                  <a:pt x="484" y="193"/>
                </a:cubicBezTo>
                <a:cubicBezTo>
                  <a:pt x="491" y="193"/>
                  <a:pt x="496" y="187"/>
                  <a:pt x="496" y="181"/>
                </a:cubicBezTo>
                <a:cubicBezTo>
                  <a:pt x="496" y="0"/>
                  <a:pt x="496" y="0"/>
                  <a:pt x="496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ACCA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CONCLUSION</a:t>
            </a:r>
            <a:endParaRPr lang="zh-CN" altLang="en-US" sz="5400" dirty="0">
              <a:solidFill>
                <a:schemeClr val="bg1">
                  <a:lumMod val="95000"/>
                </a:schemeClr>
              </a:solidFill>
              <a:latin typeface="Times New Roman" pitchFamily="18" charset="0"/>
              <a:ea typeface="Arial" panose="020B0604020202020204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" y="12983"/>
            <a:ext cx="12190992" cy="68574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48588" name="矩形 26"/>
          <p:cNvSpPr/>
          <p:nvPr/>
        </p:nvSpPr>
        <p:spPr>
          <a:xfrm>
            <a:off x="660730" y="2159585"/>
            <a:ext cx="3005951" cy="1015663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6000" b="1" dirty="0">
                <a:solidFill>
                  <a:srgbClr val="9ACCA7"/>
                </a:solidFill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Agenda</a:t>
            </a:r>
            <a:endParaRPr lang="zh-CN" altLang="en-US" sz="6000" b="1" dirty="0">
              <a:solidFill>
                <a:srgbClr val="9ACCA7"/>
              </a:solidFill>
              <a:latin typeface="Times New Roman" pitchFamily="18" charset="0"/>
              <a:ea typeface="Arial" panose="020B0604020202020204" pitchFamily="34" charset="0"/>
              <a:cs typeface="Times New Roman" pitchFamily="18" charset="0"/>
            </a:endParaRPr>
          </a:p>
        </p:txBody>
      </p:sp>
      <p:sp>
        <p:nvSpPr>
          <p:cNvPr id="1048589" name="矩形 28"/>
          <p:cNvSpPr/>
          <p:nvPr/>
        </p:nvSpPr>
        <p:spPr>
          <a:xfrm>
            <a:off x="3815253" y="3545141"/>
            <a:ext cx="5722881" cy="523220"/>
          </a:xfrm>
          <a:prstGeom prst="rect">
            <a:avLst/>
          </a:prstGeom>
          <a:solidFill>
            <a:srgbClr val="FCEFBA"/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9ACCA7"/>
              </a:solidFill>
              <a:latin typeface="Times New Roman" pitchFamily="18" charset="0"/>
              <a:ea typeface="Arial" panose="020B0604020202020204" pitchFamily="34" charset="0"/>
              <a:cs typeface="Times New Roman" pitchFamily="18" charset="0"/>
            </a:endParaRPr>
          </a:p>
          <a:p>
            <a:r>
              <a:rPr lang="en-US" sz="2800" b="1" dirty="0">
                <a:solidFill>
                  <a:srgbClr val="9ACCA7"/>
                </a:solidFill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04 System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9ACCA7"/>
                </a:solidFill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Architecture</a:t>
            </a:r>
            <a:r>
              <a:rPr lang="en-US" sz="2800" b="1" dirty="0"/>
              <a:t>:</a:t>
            </a:r>
            <a:endParaRPr lang="en-US" sz="2800" dirty="0"/>
          </a:p>
          <a:p>
            <a:pPr algn="ctr">
              <a:buFont typeface="Arial" panose="020B0604020202020204" pitchFamily="34" charset="0"/>
            </a:pPr>
            <a:endParaRPr lang="zh-CN" altLang="en-US" sz="2800" b="1" dirty="0">
              <a:solidFill>
                <a:srgbClr val="9ACCA7"/>
              </a:solidFill>
              <a:latin typeface="Calibri (Body)"/>
              <a:ea typeface="Arial" panose="020B0604020202020204" pitchFamily="34" charset="0"/>
            </a:endParaRPr>
          </a:p>
        </p:txBody>
      </p:sp>
      <p:grpSp>
        <p:nvGrpSpPr>
          <p:cNvPr id="33" name="组合 2"/>
          <p:cNvGrpSpPr/>
          <p:nvPr/>
        </p:nvGrpSpPr>
        <p:grpSpPr>
          <a:xfrm>
            <a:off x="3815253" y="1419385"/>
            <a:ext cx="5722881" cy="4713200"/>
            <a:chOff x="1328114" y="1678186"/>
            <a:chExt cx="3421303" cy="2536491"/>
          </a:xfrm>
        </p:grpSpPr>
        <p:sp>
          <p:nvSpPr>
            <p:cNvPr id="1048590" name="矩形 16"/>
            <p:cNvSpPr/>
            <p:nvPr/>
          </p:nvSpPr>
          <p:spPr>
            <a:xfrm>
              <a:off x="1328115" y="1678186"/>
              <a:ext cx="3421302" cy="281580"/>
            </a:xfrm>
            <a:prstGeom prst="rect">
              <a:avLst/>
            </a:prstGeom>
            <a:solidFill>
              <a:srgbClr val="9ACCA7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 01 </a:t>
              </a:r>
              <a:r>
                <a:rPr lang="en-US" altLang="zh-CN" sz="2800" dirty="0">
                  <a:solidFill>
                    <a:schemeClr val="bg1"/>
                  </a:solidFill>
                  <a:latin typeface="Times New Roman" pitchFamily="18" charset="0"/>
                  <a:ea typeface="Arial" panose="020B0604020202020204" pitchFamily="34" charset="0"/>
                  <a:cs typeface="Times New Roman" pitchFamily="18" charset="0"/>
                </a:rPr>
                <a:t>INTRODUCTION</a:t>
              </a:r>
            </a:p>
          </p:txBody>
        </p:sp>
        <p:grpSp>
          <p:nvGrpSpPr>
            <p:cNvPr id="34" name="组合 7"/>
            <p:cNvGrpSpPr/>
            <p:nvPr/>
          </p:nvGrpSpPr>
          <p:grpSpPr>
            <a:xfrm>
              <a:off x="1328114" y="2001860"/>
              <a:ext cx="3421303" cy="665836"/>
              <a:chOff x="2264981" y="2090760"/>
              <a:chExt cx="3421303" cy="665836"/>
            </a:xfrm>
          </p:grpSpPr>
          <p:sp>
            <p:nvSpPr>
              <p:cNvPr id="1048591" name="矩形 8"/>
              <p:cNvSpPr/>
              <p:nvPr/>
            </p:nvSpPr>
            <p:spPr>
              <a:xfrm>
                <a:off x="2264982" y="2090760"/>
                <a:ext cx="3421302" cy="281580"/>
              </a:xfrm>
              <a:prstGeom prst="rect">
                <a:avLst/>
              </a:prstGeom>
              <a:solidFill>
                <a:srgbClr val="FCEFBA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9ACCA7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02 Tools                       </a:t>
                </a:r>
                <a:endParaRPr lang="zh-CN" altLang="en-US" sz="2800" b="1" dirty="0">
                  <a:solidFill>
                    <a:srgbClr val="9ACCA7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48592" name="矩形 10"/>
              <p:cNvSpPr/>
              <p:nvPr/>
            </p:nvSpPr>
            <p:spPr>
              <a:xfrm>
                <a:off x="2264981" y="2475016"/>
                <a:ext cx="3421303" cy="281580"/>
              </a:xfrm>
              <a:prstGeom prst="rect">
                <a:avLst/>
              </a:prstGeom>
              <a:solidFill>
                <a:srgbClr val="9ACCA7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 03 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Times New Roman" pitchFamily="18" charset="0"/>
                    <a:ea typeface="Arial" panose="020B0604020202020204" pitchFamily="34" charset="0"/>
                    <a:cs typeface="Times New Roman" pitchFamily="18" charset="0"/>
                  </a:rPr>
                  <a:t>Scope</a:t>
                </a:r>
              </a:p>
            </p:txBody>
          </p:sp>
        </p:grpSp>
        <p:sp>
          <p:nvSpPr>
            <p:cNvPr id="1048593" name="矩形 18"/>
            <p:cNvSpPr/>
            <p:nvPr/>
          </p:nvSpPr>
          <p:spPr>
            <a:xfrm>
              <a:off x="1364317" y="3933097"/>
              <a:ext cx="3328552" cy="281580"/>
            </a:xfrm>
            <a:prstGeom prst="rect">
              <a:avLst/>
            </a:prstGeom>
            <a:solidFill>
              <a:srgbClr val="9ACCA7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 07 </a:t>
              </a:r>
              <a:r>
                <a:rPr lang="en-US" altLang="zh-CN" sz="2800" dirty="0">
                  <a:solidFill>
                    <a:schemeClr val="bg1"/>
                  </a:solidFill>
                  <a:latin typeface="Times New Roman" pitchFamily="18" charset="0"/>
                  <a:ea typeface="Arial" panose="020B0604020202020204" pitchFamily="34" charset="0"/>
                  <a:cs typeface="Times New Roman" pitchFamily="18" charset="0"/>
                </a:rPr>
                <a:t>CONCLUSION</a:t>
              </a:r>
              <a:r>
                <a:rPr lang="en-US" altLang="zh-CN" sz="2800" dirty="0">
                  <a:solidFill>
                    <a:srgbClr val="9ACCA7"/>
                  </a:solidFill>
                  <a:latin typeface="Times New Roman" pitchFamily="18" charset="0"/>
                  <a:ea typeface="Arial" panose="020B0604020202020204" pitchFamily="34" charset="0"/>
                  <a:cs typeface="Times New Roman" pitchFamily="18" charset="0"/>
                </a:rPr>
                <a:t> </a:t>
              </a:r>
            </a:p>
          </p:txBody>
        </p:sp>
      </p:grpSp>
      <p:sp>
        <p:nvSpPr>
          <p:cNvPr id="1048594" name="矩形 8"/>
          <p:cNvSpPr/>
          <p:nvPr/>
        </p:nvSpPr>
        <p:spPr>
          <a:xfrm>
            <a:off x="3815253" y="4966140"/>
            <a:ext cx="5722881" cy="523220"/>
          </a:xfrm>
          <a:prstGeom prst="rect">
            <a:avLst/>
          </a:prstGeom>
          <a:solidFill>
            <a:srgbClr val="FCEFBA"/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9ACCA7"/>
                </a:solidFill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06 RESULT AND DISCUSSION</a:t>
            </a:r>
            <a:endParaRPr lang="zh-CN" altLang="en-US" sz="3200" b="1" dirty="0">
              <a:solidFill>
                <a:srgbClr val="9ACCA7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矩形 8">
            <a:extLst>
              <a:ext uri="{FF2B5EF4-FFF2-40B4-BE49-F238E27FC236}">
                <a16:creationId xmlns:a16="http://schemas.microsoft.com/office/drawing/2014/main" id="{6F9358F3-81C8-4873-AFD0-D7F068451803}"/>
              </a:ext>
            </a:extLst>
          </p:cNvPr>
          <p:cNvSpPr/>
          <p:nvPr/>
        </p:nvSpPr>
        <p:spPr>
          <a:xfrm>
            <a:off x="3875810" y="4209188"/>
            <a:ext cx="5722881" cy="523220"/>
          </a:xfrm>
          <a:prstGeom prst="rect">
            <a:avLst/>
          </a:prstGeom>
          <a:solidFill>
            <a:srgbClr val="FCEFBA"/>
          </a:solidFill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9ACCA7"/>
                </a:solidFill>
                <a:latin typeface="Times New Roman" pitchFamily="18" charset="0"/>
                <a:cs typeface="Times New Roman" pitchFamily="18" charset="0"/>
              </a:rPr>
              <a:t>05 Modules and their functions</a:t>
            </a:r>
            <a:endParaRPr lang="en-IN" sz="4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48598" name="矩形 26"/>
          <p:cNvSpPr/>
          <p:nvPr/>
        </p:nvSpPr>
        <p:spPr>
          <a:xfrm>
            <a:off x="1622640" y="488437"/>
            <a:ext cx="4614275" cy="1477328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u="sng" dirty="0">
                <a:solidFill>
                  <a:srgbClr val="9ACCA7"/>
                </a:solidFill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WHAT IS “SORTING</a:t>
            </a:r>
          </a:p>
          <a:p>
            <a:pPr algn="ctr"/>
            <a:r>
              <a:rPr lang="en-US" altLang="zh-CN" sz="3600" b="1" u="sng" dirty="0">
                <a:solidFill>
                  <a:srgbClr val="9ACCA7"/>
                </a:solidFill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 VISUALIZER” ?</a:t>
            </a:r>
            <a:endParaRPr lang="zh-CN" altLang="en-US" sz="3600" b="1" u="sng" dirty="0">
              <a:solidFill>
                <a:srgbClr val="9ACCA7"/>
              </a:solidFill>
              <a:latin typeface="Times New Roman" pitchFamily="18" charset="0"/>
              <a:ea typeface="Arial" panose="020B0604020202020204" pitchFamily="34" charset="0"/>
              <a:cs typeface="Times New Roman" pitchFamily="18" charset="0"/>
            </a:endParaRPr>
          </a:p>
        </p:txBody>
      </p:sp>
      <p:sp>
        <p:nvSpPr>
          <p:cNvPr id="1048599" name="矩形 28"/>
          <p:cNvSpPr/>
          <p:nvPr/>
        </p:nvSpPr>
        <p:spPr>
          <a:xfrm>
            <a:off x="3042997" y="2522483"/>
            <a:ext cx="7693319" cy="3326524"/>
          </a:xfrm>
          <a:prstGeom prst="rect">
            <a:avLst/>
          </a:prstGeom>
          <a:solidFill>
            <a:srgbClr val="FCEFBA"/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48600" name="矩形 29"/>
          <p:cNvSpPr/>
          <p:nvPr/>
        </p:nvSpPr>
        <p:spPr>
          <a:xfrm>
            <a:off x="3402196" y="2945477"/>
            <a:ext cx="7018811" cy="293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 panose="020B0604020202020204" pitchFamily="34" charset="0"/>
            </a:pPr>
            <a:r>
              <a:rPr lang="en-US" altLang="zh-CN" sz="2400" dirty="0">
                <a:solidFill>
                  <a:srgbClr val="9ACCA7"/>
                </a:solidFill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Data structure and algorithms (DSA) is important field of Computer Science and Engineering.</a:t>
            </a:r>
          </a:p>
          <a:p>
            <a:pPr lvl="1">
              <a:buFont typeface="Arial" panose="020B0604020202020204" pitchFamily="34" charset="0"/>
            </a:pPr>
            <a:r>
              <a:rPr lang="en-US" altLang="zh-CN" sz="2400" dirty="0">
                <a:solidFill>
                  <a:srgbClr val="9ACCA7"/>
                </a:solidFill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 Data structure related concepts are complicated to understand for learners so this project performs visualization of algorithms. It helpful for students to understand that how actually sorting methods work. </a:t>
            </a:r>
            <a:endParaRPr lang="zh-CN" altLang="en-US" sz="2400" dirty="0">
              <a:solidFill>
                <a:srgbClr val="9ACCA7"/>
              </a:solidFill>
              <a:latin typeface="Times New Roman" pitchFamily="18" charset="0"/>
              <a:ea typeface="Arial" panose="020B0604020202020204" pitchFamily="34" charset="0"/>
              <a:cs typeface="Times New Roman" pitchFamily="18" charset="0"/>
            </a:endParaRPr>
          </a:p>
        </p:txBody>
      </p:sp>
      <p:sp>
        <p:nvSpPr>
          <p:cNvPr id="1048601" name="矩形 28"/>
          <p:cNvSpPr/>
          <p:nvPr/>
        </p:nvSpPr>
        <p:spPr>
          <a:xfrm>
            <a:off x="4225158" y="6290440"/>
            <a:ext cx="3452649" cy="299545"/>
          </a:xfrm>
          <a:prstGeom prst="rect">
            <a:avLst/>
          </a:prstGeom>
          <a:solidFill>
            <a:srgbClr val="FCEFBA"/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Arial" panose="020B0604020202020204" pitchFamily="34" charset="0"/>
            </a:pPr>
            <a:endParaRPr lang="zh-CN" altLang="en-US" sz="1400" b="1" dirty="0">
              <a:solidFill>
                <a:srgbClr val="9ACCA7"/>
              </a:solidFill>
              <a:latin typeface="Calibri (Body)"/>
              <a:ea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48605" name="Rectangle 3"/>
          <p:cNvSpPr/>
          <p:nvPr/>
        </p:nvSpPr>
        <p:spPr>
          <a:xfrm>
            <a:off x="1828455" y="18993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Visual Studio Code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Google Chrome</a:t>
            </a:r>
          </a:p>
        </p:txBody>
      </p:sp>
      <p:sp>
        <p:nvSpPr>
          <p:cNvPr id="1048606" name="矩形 26"/>
          <p:cNvSpPr/>
          <p:nvPr/>
        </p:nvSpPr>
        <p:spPr>
          <a:xfrm>
            <a:off x="4266705" y="488437"/>
            <a:ext cx="1316454" cy="89154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u="sng" dirty="0">
                <a:solidFill>
                  <a:srgbClr val="9ACCA7"/>
                </a:solidFill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Tools</a:t>
            </a:r>
            <a:endParaRPr lang="zh-CN" altLang="en-US" sz="3600" b="1" u="sng" dirty="0">
              <a:solidFill>
                <a:srgbClr val="9ACCA7"/>
              </a:solidFill>
              <a:latin typeface="Times New Roman" pitchFamily="18" charset="0"/>
              <a:ea typeface="Arial" panose="020B0604020202020204" pitchFamily="34" charset="0"/>
              <a:cs typeface="Times New Roman" pitchFamily="18" charset="0"/>
            </a:endParaRPr>
          </a:p>
        </p:txBody>
      </p:sp>
      <p:sp>
        <p:nvSpPr>
          <p:cNvPr id="1048607" name="Rectangle 5"/>
          <p:cNvSpPr/>
          <p:nvPr/>
        </p:nvSpPr>
        <p:spPr>
          <a:xfrm>
            <a:off x="1866555" y="3898900"/>
            <a:ext cx="6096000" cy="89154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HTML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CSS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JavaScript</a:t>
            </a:r>
          </a:p>
        </p:txBody>
      </p:sp>
      <p:sp>
        <p:nvSpPr>
          <p:cNvPr id="1048608" name="矩形 26"/>
          <p:cNvSpPr/>
          <p:nvPr/>
        </p:nvSpPr>
        <p:spPr>
          <a:xfrm>
            <a:off x="3821329" y="2636484"/>
            <a:ext cx="2430780" cy="89154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u="sng" dirty="0">
                <a:solidFill>
                  <a:srgbClr val="9ACCA7"/>
                </a:solidFill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Languages</a:t>
            </a:r>
            <a:endParaRPr lang="zh-CN" altLang="en-US" sz="3600" b="1" u="sng" dirty="0">
              <a:solidFill>
                <a:srgbClr val="9ACCA7"/>
              </a:solidFill>
              <a:latin typeface="Times New Roman" pitchFamily="18" charset="0"/>
              <a:ea typeface="Arial" panose="020B0604020202020204" pitchFamily="34" charset="0"/>
              <a:cs typeface="Times New Roman" pitchFamily="18" charset="0"/>
            </a:endParaRPr>
          </a:p>
        </p:txBody>
      </p:sp>
      <p:pic>
        <p:nvPicPr>
          <p:cNvPr id="209715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75" y="1353270"/>
            <a:ext cx="1238250" cy="1238250"/>
          </a:xfrm>
          <a:prstGeom prst="rect">
            <a:avLst/>
          </a:prstGeom>
        </p:spPr>
      </p:pic>
      <p:pic>
        <p:nvPicPr>
          <p:cNvPr id="2097157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046" y="3726640"/>
            <a:ext cx="1534971" cy="1534971"/>
          </a:xfrm>
          <a:prstGeom prst="rect">
            <a:avLst/>
          </a:prstGeom>
        </p:spPr>
      </p:pic>
      <p:pic>
        <p:nvPicPr>
          <p:cNvPr id="2097158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602" y="2528380"/>
            <a:ext cx="1152153" cy="162764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48611" name="矩形 26"/>
          <p:cNvSpPr/>
          <p:nvPr/>
        </p:nvSpPr>
        <p:spPr>
          <a:xfrm>
            <a:off x="4765840" y="488437"/>
            <a:ext cx="1452880" cy="89154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u="sng" dirty="0">
                <a:solidFill>
                  <a:srgbClr val="9ACCA7"/>
                </a:solidFill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Scope</a:t>
            </a:r>
            <a:endParaRPr lang="zh-CN" altLang="en-US" sz="3600" b="1" u="sng" dirty="0">
              <a:solidFill>
                <a:srgbClr val="9ACCA7"/>
              </a:solidFill>
              <a:latin typeface="Times New Roman" pitchFamily="18" charset="0"/>
              <a:ea typeface="Arial" panose="020B0604020202020204" pitchFamily="34" charset="0"/>
              <a:cs typeface="Times New Roman" pitchFamily="18" charset="0"/>
            </a:endParaRPr>
          </a:p>
        </p:txBody>
      </p:sp>
      <p:sp>
        <p:nvSpPr>
          <p:cNvPr id="1048612" name="Rectangle 1"/>
          <p:cNvSpPr/>
          <p:nvPr/>
        </p:nvSpPr>
        <p:spPr>
          <a:xfrm>
            <a:off x="2387255" y="1607050"/>
            <a:ext cx="6096000" cy="19583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The main goal of this project was to create a teaching support software with visualization of the most known sorting algorithms and their variations. The application supports a graphic visualization of selected algorithms on randomly generated or manually created array, step-by-step execution possibility, pseudo code and current state of variables.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Rectangle 8"/>
          <p:cNvSpPr/>
          <p:nvPr/>
        </p:nvSpPr>
        <p:spPr>
          <a:xfrm>
            <a:off x="4305058" y="549422"/>
            <a:ext cx="42332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9ACCA7"/>
                </a:solidFill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System</a:t>
            </a:r>
            <a:r>
              <a:rPr lang="en-US" b="1" dirty="0"/>
              <a:t> </a:t>
            </a:r>
            <a:r>
              <a:rPr lang="en-US" sz="3600" b="1" dirty="0">
                <a:solidFill>
                  <a:srgbClr val="9ACCA7"/>
                </a:solidFill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Architecture</a:t>
            </a:r>
            <a:r>
              <a:rPr lang="en-US" b="1" dirty="0"/>
              <a:t>:</a:t>
            </a:r>
            <a:endParaRPr lang="en-US" dirty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356014" y="1598591"/>
            <a:ext cx="5867400" cy="4457700"/>
            <a:chOff x="1309" y="256"/>
            <a:chExt cx="9240" cy="702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5" y="510"/>
              <a:ext cx="8385" cy="6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1332" y="278"/>
              <a:ext cx="9195" cy="6975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  <p:transition spd="slow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0992" cy="68574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48611" name="矩形 26"/>
          <p:cNvSpPr/>
          <p:nvPr/>
        </p:nvSpPr>
        <p:spPr>
          <a:xfrm>
            <a:off x="2417495" y="488437"/>
            <a:ext cx="5729132" cy="64633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r>
              <a:rPr lang="en-US" sz="3600" b="1" u="sng" dirty="0">
                <a:solidFill>
                  <a:srgbClr val="9ACCA7"/>
                </a:solidFill>
                <a:latin typeface="Times New Roman" pitchFamily="18" charset="0"/>
                <a:cs typeface="Times New Roman" pitchFamily="18" charset="0"/>
              </a:rPr>
              <a:t>Modules and their functions</a:t>
            </a:r>
            <a:endParaRPr lang="en-IN" sz="6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48612" name="Rectangle 1"/>
          <p:cNvSpPr/>
          <p:nvPr/>
        </p:nvSpPr>
        <p:spPr>
          <a:xfrm>
            <a:off x="862445" y="1274538"/>
            <a:ext cx="8156864" cy="605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spcAft>
                <a:spcPts val="0"/>
              </a:spcAft>
              <a:buSzPts val="1200"/>
              <a:tabLst>
                <a:tab pos="824865" algn="l"/>
              </a:tabLst>
            </a:pPr>
            <a:r>
              <a:rPr lang="en-US" b="1" dirty="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       1] Home</a:t>
            </a:r>
            <a:r>
              <a:rPr lang="en-US" b="1" spc="-35" dirty="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Page:</a:t>
            </a:r>
          </a:p>
          <a:p>
            <a:pPr lvl="2">
              <a:spcAft>
                <a:spcPts val="0"/>
              </a:spcAft>
              <a:buSzPts val="1200"/>
              <a:tabLst>
                <a:tab pos="824865" algn="l"/>
              </a:tabLst>
            </a:pPr>
            <a:endParaRPr lang="en-IN" b="1" dirty="0"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824230">
              <a:spcBef>
                <a:spcPts val="135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User</a:t>
            </a:r>
            <a:r>
              <a:rPr lang="en-US" spc="-6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see</a:t>
            </a:r>
            <a:r>
              <a:rPr lang="en-US" spc="-6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various sorting</a:t>
            </a:r>
            <a:r>
              <a:rPr lang="en-US" spc="-7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algorithm</a:t>
            </a:r>
            <a:r>
              <a:rPr lang="en-US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its</a:t>
            </a:r>
            <a:r>
              <a:rPr lang="en-US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abstract</a:t>
            </a:r>
            <a:r>
              <a:rPr lang="en-US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information.</a:t>
            </a:r>
          </a:p>
          <a:p>
            <a:pPr marL="824230">
              <a:spcBef>
                <a:spcPts val="135"/>
              </a:spcBef>
              <a:spcAft>
                <a:spcPts val="0"/>
              </a:spcAft>
            </a:pP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2">
              <a:spcAft>
                <a:spcPts val="0"/>
              </a:spcAft>
              <a:buSzPts val="1200"/>
              <a:tabLst>
                <a:tab pos="824865" algn="l"/>
              </a:tabLst>
            </a:pPr>
            <a:r>
              <a:rPr lang="en-US" b="1" dirty="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       2] Bubble</a:t>
            </a:r>
            <a:r>
              <a:rPr lang="en-US" b="1" spc="-70" dirty="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Sort</a:t>
            </a:r>
            <a:r>
              <a:rPr lang="en-US" b="1" spc="-60" dirty="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Page:</a:t>
            </a:r>
          </a:p>
          <a:p>
            <a:pPr lvl="2">
              <a:spcAft>
                <a:spcPts val="0"/>
              </a:spcAft>
              <a:buSzPts val="1200"/>
              <a:tabLst>
                <a:tab pos="824865" algn="l"/>
              </a:tabLst>
            </a:pPr>
            <a:endParaRPr lang="en-IN" b="1" dirty="0"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1600200" lvl="3" indent="-228600">
              <a:spcBef>
                <a:spcPts val="14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1279525" algn="l"/>
                <a:tab pos="1280160" algn="l"/>
              </a:tabLst>
            </a:pP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Custom</a:t>
            </a:r>
            <a:r>
              <a:rPr lang="en-US" spc="-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-</a:t>
            </a:r>
            <a:r>
              <a:rPr lang="en-US" spc="-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To</a:t>
            </a:r>
            <a:r>
              <a:rPr lang="en-US" spc="-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enter</a:t>
            </a:r>
            <a:r>
              <a:rPr lang="en-US" spc="-2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size</a:t>
            </a:r>
            <a:r>
              <a:rPr lang="en-US" spc="-2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array</a:t>
            </a:r>
            <a:r>
              <a:rPr lang="en-US" spc="-6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and element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pc="-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array.</a:t>
            </a:r>
            <a:endParaRPr lang="en-IN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600200" lvl="3" indent="-228600">
              <a:spcBef>
                <a:spcPts val="18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1279525" algn="l"/>
                <a:tab pos="1280160" algn="l"/>
              </a:tabLst>
            </a:pP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Random</a:t>
            </a:r>
            <a:r>
              <a:rPr lang="en-US" spc="-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-</a:t>
            </a:r>
            <a:r>
              <a:rPr lang="en-US" spc="-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To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generate</a:t>
            </a:r>
            <a:r>
              <a:rPr lang="en-US" spc="-2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bar</a:t>
            </a:r>
            <a:r>
              <a:rPr lang="en-US" spc="-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pc="-2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random</a:t>
            </a:r>
            <a:r>
              <a:rPr lang="en-US" spc="-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element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array.</a:t>
            </a:r>
            <a:endParaRPr lang="en-IN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600200" lvl="3" indent="-228600">
              <a:spcBef>
                <a:spcPts val="185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1279525" algn="l"/>
                <a:tab pos="1280160" algn="l"/>
              </a:tabLst>
            </a:pP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Size</a:t>
            </a:r>
            <a:r>
              <a:rPr lang="en-US" spc="-3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-</a:t>
            </a:r>
            <a:r>
              <a:rPr lang="en-US" spc="-4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To enter</a:t>
            </a:r>
            <a:r>
              <a:rPr lang="en-US" spc="-2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size</a:t>
            </a:r>
            <a:r>
              <a:rPr lang="en-US" spc="-1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array</a:t>
            </a:r>
            <a:r>
              <a:rPr lang="en-US" spc="-5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 range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up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to 5-300.</a:t>
            </a:r>
            <a:endParaRPr lang="en-IN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600200" lvl="3" indent="-228600">
              <a:spcBef>
                <a:spcPts val="185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1279525" algn="l"/>
                <a:tab pos="1280160" algn="l"/>
              </a:tabLst>
            </a:pP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Speed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-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To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select speed of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algorithm such</a:t>
            </a:r>
            <a:r>
              <a:rPr lang="en-US" spc="-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as 1x, 2x,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4x, 8x,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16x, 32x.</a:t>
            </a:r>
            <a:endParaRPr lang="en-IN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600200" lvl="3" indent="-228600">
              <a:spcBef>
                <a:spcPts val="21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1279525" algn="l"/>
                <a:tab pos="1280160" algn="l"/>
              </a:tabLst>
            </a:pP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Run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Algorithm</a:t>
            </a:r>
            <a:r>
              <a:rPr lang="en-US" spc="-3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-</a:t>
            </a:r>
            <a:r>
              <a:rPr lang="en-US" spc="-5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Execution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pc="-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bubble sort</a:t>
            </a:r>
            <a:r>
              <a:rPr lang="en-US" spc="28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algorithm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will start.</a:t>
            </a:r>
            <a:endParaRPr lang="en-IN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600200" lvl="3" indent="-228600">
              <a:spcBef>
                <a:spcPts val="5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1279525" algn="l"/>
                <a:tab pos="1280160" algn="l"/>
              </a:tabLst>
            </a:pP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Reset</a:t>
            </a:r>
            <a:r>
              <a:rPr lang="en-US" spc="-6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-</a:t>
            </a:r>
            <a:r>
              <a:rPr lang="en-US" spc="-6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It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can</a:t>
            </a:r>
            <a:r>
              <a:rPr lang="en-US" spc="-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be</a:t>
            </a:r>
            <a:r>
              <a:rPr lang="en-US" spc="-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used</a:t>
            </a:r>
            <a:r>
              <a:rPr lang="en-US" spc="-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to</a:t>
            </a:r>
            <a:r>
              <a:rPr lang="en-US" spc="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generate</a:t>
            </a:r>
            <a:r>
              <a:rPr lang="en-US" spc="-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default</a:t>
            </a:r>
            <a:r>
              <a:rPr lang="en-US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bars.</a:t>
            </a:r>
          </a:p>
          <a:p>
            <a:pPr lvl="3">
              <a:spcBef>
                <a:spcPts val="5"/>
              </a:spcBef>
              <a:spcAft>
                <a:spcPts val="0"/>
              </a:spcAft>
              <a:buSzPts val="1200"/>
              <a:tabLst>
                <a:tab pos="1279525" algn="l"/>
                <a:tab pos="1280160" algn="l"/>
              </a:tabLst>
            </a:pPr>
            <a:endParaRPr lang="en-US" b="1" dirty="0"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lvl="3">
              <a:spcBef>
                <a:spcPts val="5"/>
              </a:spcBef>
              <a:spcAft>
                <a:spcPts val="0"/>
              </a:spcAft>
              <a:buSzPts val="1200"/>
              <a:tabLst>
                <a:tab pos="1279525" algn="l"/>
                <a:tab pos="1280160" algn="l"/>
              </a:tabLst>
            </a:pPr>
            <a:r>
              <a:rPr lang="en-US" b="1" dirty="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3] Insertion</a:t>
            </a:r>
            <a:r>
              <a:rPr lang="en-US" b="1" spc="-70" dirty="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Sort</a:t>
            </a:r>
            <a:r>
              <a:rPr lang="en-US" b="1" spc="-60" dirty="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Page</a:t>
            </a:r>
          </a:p>
          <a:p>
            <a:pPr lvl="3">
              <a:spcBef>
                <a:spcPts val="5"/>
              </a:spcBef>
              <a:buSzPts val="1200"/>
              <a:tabLst>
                <a:tab pos="1279525" algn="l"/>
                <a:tab pos="1280160" algn="l"/>
              </a:tabLst>
            </a:pPr>
            <a:r>
              <a:rPr lang="en-US" b="1" dirty="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4] Selection</a:t>
            </a:r>
            <a:r>
              <a:rPr lang="en-US" b="1" spc="-70" dirty="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Sort</a:t>
            </a:r>
            <a:r>
              <a:rPr lang="en-US" b="1" spc="-60" dirty="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Page</a:t>
            </a:r>
          </a:p>
          <a:p>
            <a:pPr lvl="3">
              <a:spcBef>
                <a:spcPts val="5"/>
              </a:spcBef>
              <a:buSzPts val="1200"/>
              <a:tabLst>
                <a:tab pos="1279525" algn="l"/>
                <a:tab pos="1280160" algn="l"/>
              </a:tabLst>
            </a:pPr>
            <a:r>
              <a:rPr lang="en-US" b="1" dirty="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5] Quick Sort Page</a:t>
            </a:r>
          </a:p>
          <a:p>
            <a:pPr lvl="3">
              <a:spcBef>
                <a:spcPts val="5"/>
              </a:spcBef>
              <a:buSzPts val="1200"/>
              <a:tabLst>
                <a:tab pos="1279525" algn="l"/>
                <a:tab pos="1280160" algn="l"/>
              </a:tabLst>
            </a:pPr>
            <a:r>
              <a:rPr lang="en-US" b="1" dirty="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6] Merge Sort Page</a:t>
            </a:r>
          </a:p>
          <a:p>
            <a:pPr lvl="3">
              <a:spcBef>
                <a:spcPts val="5"/>
              </a:spcBef>
              <a:buSzPts val="1200"/>
              <a:tabLst>
                <a:tab pos="1279525" algn="l"/>
                <a:tab pos="1280160" algn="l"/>
              </a:tabLst>
            </a:pPr>
            <a:endParaRPr lang="en-US" b="1" dirty="0"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lvl="3">
              <a:spcBef>
                <a:spcPts val="5"/>
              </a:spcBef>
              <a:buSzPts val="1200"/>
              <a:tabLst>
                <a:tab pos="1279525" algn="l"/>
                <a:tab pos="1280160" algn="l"/>
              </a:tabLst>
            </a:pPr>
            <a:endParaRPr lang="en-IN" b="1" dirty="0"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lvl="3">
              <a:spcBef>
                <a:spcPts val="5"/>
              </a:spcBef>
              <a:spcAft>
                <a:spcPts val="0"/>
              </a:spcAft>
              <a:buSzPts val="1200"/>
              <a:tabLst>
                <a:tab pos="1279525" algn="l"/>
                <a:tab pos="1280160" algn="l"/>
              </a:tabLst>
            </a:pPr>
            <a:endParaRPr lang="en-IN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>
              <a:spcBef>
                <a:spcPts val="15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dirty="0"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4262817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矩形 26"/>
          <p:cNvSpPr/>
          <p:nvPr/>
        </p:nvSpPr>
        <p:spPr>
          <a:xfrm>
            <a:off x="725214" y="646091"/>
            <a:ext cx="6046372" cy="64633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9ACCA7"/>
                </a:solidFill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RESULT AND DISCUSSION</a:t>
            </a:r>
            <a:endParaRPr lang="zh-CN" altLang="en-US" sz="4000" b="1" dirty="0">
              <a:solidFill>
                <a:srgbClr val="9ACCA7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48614" name="Rectangle 7"/>
          <p:cNvSpPr/>
          <p:nvPr/>
        </p:nvSpPr>
        <p:spPr>
          <a:xfrm>
            <a:off x="4809187" y="1541658"/>
            <a:ext cx="1477040" cy="358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Home Page: 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06" y="2026537"/>
            <a:ext cx="635063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18376"/>
      </p:ext>
    </p:extLst>
  </p:cSld>
  <p:clrMapOvr>
    <a:masterClrMapping/>
  </p:clrMapOvr>
  <p:transition spd="slow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-48084" y="613455"/>
            <a:ext cx="2972651" cy="550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4437" tIns="5713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Bubble Sort: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64" name="image1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37" y="1538078"/>
            <a:ext cx="5827263" cy="306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6003634" y="25714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90706" y="4724566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  <a:ea typeface="Times New Roman" pitchFamily="18" charset="0"/>
                <a:cs typeface="Arial" pitchFamily="34" charset="0"/>
              </a:rPr>
              <a:t>Fig : Bubble Sort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67" name="image1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364" y="1538078"/>
            <a:ext cx="5897243" cy="306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0" y="34007"/>
            <a:ext cx="184731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75664" y="4737428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  <a:ea typeface="Times New Roman" pitchFamily="18" charset="0"/>
                <a:cs typeface="Arial" pitchFamily="34" charset="0"/>
              </a:rPr>
              <a:t>Fig :Enter Bubble Sort Elements</a:t>
            </a:r>
            <a:endParaRPr lang="en-US" sz="1600" dirty="0">
              <a:latin typeface="Arial" pitchFamily="34" charset="0"/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18839" y="580744"/>
            <a:ext cx="320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Enter Elements of Array:</a:t>
            </a:r>
          </a:p>
        </p:txBody>
      </p:sp>
    </p:spTree>
  </p:cSld>
  <p:clrMapOvr>
    <a:masterClrMapping/>
  </p:clrMapOvr>
  <p:transition spd="slow">
    <p:random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428</Words>
  <Application>Microsoft Office PowerPoint</Application>
  <PresentationFormat>Widescreen</PresentationFormat>
  <Paragraphs>112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等线</vt:lpstr>
      <vt:lpstr>Arial</vt:lpstr>
      <vt:lpstr>Bookman Old Style</vt:lpstr>
      <vt:lpstr>Calibri</vt:lpstr>
      <vt:lpstr>Calibri (Body)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</cp:lastModifiedBy>
  <cp:revision>23</cp:revision>
  <dcterms:created xsi:type="dcterms:W3CDTF">2019-09-04T10:28:00Z</dcterms:created>
  <dcterms:modified xsi:type="dcterms:W3CDTF">2023-06-24T08:55:54Z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1033-11.2.0.8991</vt:lpwstr>
  </property>
  <property fmtid="{D5CDD505-2E9C-101B-9397-08002B2CF9AE}" pid="3" name="ICV">
    <vt:lpwstr>39703b29f5384a22bc7c2f6a82125b4b</vt:lpwstr>
  </property>
</Properties>
</file>